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27"/>
  </p:notesMasterIdLst>
  <p:sldIdLst>
    <p:sldId id="411" r:id="rId5"/>
    <p:sldId id="458" r:id="rId6"/>
    <p:sldId id="412" r:id="rId7"/>
    <p:sldId id="461" r:id="rId8"/>
    <p:sldId id="482" r:id="rId9"/>
    <p:sldId id="502" r:id="rId10"/>
    <p:sldId id="468" r:id="rId11"/>
    <p:sldId id="462" r:id="rId12"/>
    <p:sldId id="463" r:id="rId13"/>
    <p:sldId id="481" r:id="rId14"/>
    <p:sldId id="472" r:id="rId15"/>
    <p:sldId id="459" r:id="rId16"/>
    <p:sldId id="469" r:id="rId17"/>
    <p:sldId id="457" r:id="rId18"/>
    <p:sldId id="418" r:id="rId19"/>
    <p:sldId id="428" r:id="rId20"/>
    <p:sldId id="470" r:id="rId21"/>
    <p:sldId id="471" r:id="rId22"/>
    <p:sldId id="465" r:id="rId23"/>
    <p:sldId id="475" r:id="rId24"/>
    <p:sldId id="484" r:id="rId25"/>
    <p:sldId id="456" r:id="rId26"/>
  </p:sldIdLst>
  <p:sldSz cx="12192000" cy="6858000"/>
  <p:notesSz cx="6858000" cy="9144000"/>
  <p:embeddedFontLst>
    <p:embeddedFont>
      <p:font typeface="微软雅黑 Light" panose="020B0502040204020203" pitchFamily="34" charset="-122"/>
      <p:regular r:id="rId28"/>
    </p:embeddedFont>
    <p:embeddedFont>
      <p:font typeface="DengXian" panose="02010600030101010101" pitchFamily="2" charset="-122"/>
      <p:regular r:id="rId29"/>
      <p:bold r:id="rId30"/>
    </p:embeddedFont>
    <p:embeddedFont>
      <p:font typeface="DIN Alternate" panose="02020500000000000000"/>
      <p:regular r:id="rId31"/>
    </p:embeddedFont>
    <p:embeddedFont>
      <p:font typeface="Helvetica" panose="020B0604020202020204" pitchFamily="34" charset="0"/>
      <p:regular r:id="rId32"/>
      <p:bold r:id="rId33"/>
      <p:italic r:id="rId34"/>
      <p:boldItalic r:id="rId35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Raleway Medium" pitchFamily="2" charset="0"/>
      <p:regular r:id="rId38"/>
      <p: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C5ED302F-BCC5-6C4B-96B1-6A1DF6CC7F15}">
          <p14:sldIdLst>
            <p14:sldId id="411"/>
            <p14:sldId id="458"/>
            <p14:sldId id="412"/>
            <p14:sldId id="461"/>
            <p14:sldId id="482"/>
            <p14:sldId id="502"/>
            <p14:sldId id="468"/>
            <p14:sldId id="462"/>
            <p14:sldId id="463"/>
            <p14:sldId id="481"/>
            <p14:sldId id="472"/>
            <p14:sldId id="459"/>
            <p14:sldId id="469"/>
            <p14:sldId id="457"/>
            <p14:sldId id="418"/>
            <p14:sldId id="428"/>
            <p14:sldId id="470"/>
            <p14:sldId id="471"/>
            <p14:sldId id="465"/>
            <p14:sldId id="475"/>
            <p14:sldId id="484"/>
            <p14:sldId id="456"/>
          </p14:sldIdLst>
        </p14:section>
      </p14:sectionLst>
    </p:ex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6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258FC7-AFDD-9A8C-2FA8-19D9D3181376}" name="Ben Carney" initials="BC" userId="S::bencarney@goldwindaustralia.com::bf40bda3-30a4-4e0d-a508-f48851dcde05" providerId="AD"/>
  <p188:author id="{4F73E4C8-0268-3E5A-6955-87DAA193A8B0}" name="Richard Mackie" initials="RM" userId="S::RichardMackie@goldwindaustralia.com::5e96b29e-aa00-4eb3-9bbc-509d498ffc0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FFCCFF"/>
    <a:srgbClr val="9BC2E5"/>
    <a:srgbClr val="82B2DE"/>
    <a:srgbClr val="5BBDFF"/>
    <a:srgbClr val="0F345E"/>
    <a:srgbClr val="DDDDDD"/>
    <a:srgbClr val="CCCCCC"/>
    <a:srgbClr val="D9B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1005" y="17"/>
      </p:cViewPr>
      <p:guideLst>
        <p:guide pos="3840"/>
        <p:guide orient="horz" pos="21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FD385-BB69-BC4E-8D05-A3B338BBAC91}" type="datetimeFigureOut">
              <a:rPr kumimoji="1" lang="zh-CN" altLang="en-US" smtClean="0"/>
              <a:t>2026/7/2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50035-90F3-3F4A-9CBF-70645A360C3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693516" y="1393981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3D972496-7600-088B-0C28-4AEF6270AD58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695325" y="7012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800021" y="7012"/>
            <a:ext cx="6197600" cy="6858001"/>
          </a:xfrm>
          <a:custGeom>
            <a:avLst/>
            <a:gdLst>
              <a:gd name="connsiteX0" fmla="*/ 2238249 w 4575629"/>
              <a:gd name="connsiteY0" fmla="*/ 0 h 5067634"/>
              <a:gd name="connsiteX1" fmla="*/ 2957915 w 4575629"/>
              <a:gd name="connsiteY1" fmla="*/ 0 h 5067634"/>
              <a:gd name="connsiteX2" fmla="*/ 2997200 w 4575629"/>
              <a:gd name="connsiteY2" fmla="*/ 0 h 5067634"/>
              <a:gd name="connsiteX3" fmla="*/ 3097012 w 4575629"/>
              <a:gd name="connsiteY3" fmla="*/ 0 h 5067634"/>
              <a:gd name="connsiteX4" fmla="*/ 3716866 w 4575629"/>
              <a:gd name="connsiteY4" fmla="*/ 0 h 5067634"/>
              <a:gd name="connsiteX5" fmla="*/ 3816678 w 4575629"/>
              <a:gd name="connsiteY5" fmla="*/ 0 h 5067634"/>
              <a:gd name="connsiteX6" fmla="*/ 3855963 w 4575629"/>
              <a:gd name="connsiteY6" fmla="*/ 0 h 5067634"/>
              <a:gd name="connsiteX7" fmla="*/ 4575629 w 4575629"/>
              <a:gd name="connsiteY7" fmla="*/ 0 h 5067634"/>
              <a:gd name="connsiteX8" fmla="*/ 2337380 w 4575629"/>
              <a:gd name="connsiteY8" fmla="*/ 5067634 h 5067634"/>
              <a:gd name="connsiteX9" fmla="*/ 1617714 w 4575629"/>
              <a:gd name="connsiteY9" fmla="*/ 5067634 h 5067634"/>
              <a:gd name="connsiteX10" fmla="*/ 1578429 w 4575629"/>
              <a:gd name="connsiteY10" fmla="*/ 5067634 h 5067634"/>
              <a:gd name="connsiteX11" fmla="*/ 1478617 w 4575629"/>
              <a:gd name="connsiteY11" fmla="*/ 5067634 h 5067634"/>
              <a:gd name="connsiteX12" fmla="*/ 858763 w 4575629"/>
              <a:gd name="connsiteY12" fmla="*/ 5067634 h 5067634"/>
              <a:gd name="connsiteX13" fmla="*/ 758951 w 4575629"/>
              <a:gd name="connsiteY13" fmla="*/ 5067634 h 5067634"/>
              <a:gd name="connsiteX14" fmla="*/ 719666 w 4575629"/>
              <a:gd name="connsiteY14" fmla="*/ 5067634 h 5067634"/>
              <a:gd name="connsiteX15" fmla="*/ 0 w 4575629"/>
              <a:gd name="connsiteY15" fmla="*/ 5067634 h 506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5629" h="5067634">
                <a:moveTo>
                  <a:pt x="2238249" y="0"/>
                </a:moveTo>
                <a:lnTo>
                  <a:pt x="2957915" y="0"/>
                </a:lnTo>
                <a:lnTo>
                  <a:pt x="2997200" y="0"/>
                </a:lnTo>
                <a:lnTo>
                  <a:pt x="3097012" y="0"/>
                </a:lnTo>
                <a:lnTo>
                  <a:pt x="3716866" y="0"/>
                </a:lnTo>
                <a:lnTo>
                  <a:pt x="3816678" y="0"/>
                </a:lnTo>
                <a:lnTo>
                  <a:pt x="3855963" y="0"/>
                </a:lnTo>
                <a:lnTo>
                  <a:pt x="4575629" y="0"/>
                </a:lnTo>
                <a:lnTo>
                  <a:pt x="2337380" y="5067634"/>
                </a:lnTo>
                <a:lnTo>
                  <a:pt x="1617714" y="5067634"/>
                </a:lnTo>
                <a:lnTo>
                  <a:pt x="1578429" y="5067634"/>
                </a:lnTo>
                <a:lnTo>
                  <a:pt x="1478617" y="5067634"/>
                </a:lnTo>
                <a:lnTo>
                  <a:pt x="858763" y="5067634"/>
                </a:lnTo>
                <a:lnTo>
                  <a:pt x="758951" y="5067634"/>
                </a:lnTo>
                <a:lnTo>
                  <a:pt x="719666" y="5067634"/>
                </a:lnTo>
                <a:lnTo>
                  <a:pt x="0" y="5067634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908050"/>
            <a:ext cx="7561263" cy="18002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6635750" y="4149724"/>
            <a:ext cx="4344250" cy="18002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400" b="0" i="0" baseline="0">
                <a:solidFill>
                  <a:schemeClr val="tx1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Write text here</a:t>
            </a:r>
          </a:p>
        </p:txBody>
      </p:sp>
      <p:pic>
        <p:nvPicPr>
          <p:cNvPr id="15" name="图片 14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2" name="矩形 9">
            <a:extLst>
              <a:ext uri="{FF2B5EF4-FFF2-40B4-BE49-F238E27FC236}">
                <a16:creationId xmlns:a16="http://schemas.microsoft.com/office/drawing/2014/main" id="{99380900-6849-9863-787A-1E265A45985B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773013" y="908049"/>
            <a:ext cx="2997200" cy="5041901"/>
          </a:xfrm>
          <a:custGeom>
            <a:avLst/>
            <a:gdLst>
              <a:gd name="connsiteX0" fmla="*/ 2238249 w 2997200"/>
              <a:gd name="connsiteY0" fmla="*/ 0 h 5067634"/>
              <a:gd name="connsiteX1" fmla="*/ 2997200 w 2997200"/>
              <a:gd name="connsiteY1" fmla="*/ 0 h 5067634"/>
              <a:gd name="connsiteX2" fmla="*/ 758951 w 2997200"/>
              <a:gd name="connsiteY2" fmla="*/ 5067634 h 5067634"/>
              <a:gd name="connsiteX3" fmla="*/ 0 w 2997200"/>
              <a:gd name="connsiteY3" fmla="*/ 5067634 h 506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7200" h="5067634">
                <a:moveTo>
                  <a:pt x="2238249" y="0"/>
                </a:moveTo>
                <a:lnTo>
                  <a:pt x="2997200" y="0"/>
                </a:lnTo>
                <a:lnTo>
                  <a:pt x="758951" y="5067634"/>
                </a:lnTo>
                <a:lnTo>
                  <a:pt x="0" y="5067634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908050"/>
            <a:ext cx="7561263" cy="18002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pic>
        <p:nvPicPr>
          <p:cNvPr id="13" name="图片 12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4" name="矩形 9">
            <a:extLst>
              <a:ext uri="{FF2B5EF4-FFF2-40B4-BE49-F238E27FC236}">
                <a16:creationId xmlns:a16="http://schemas.microsoft.com/office/drawing/2014/main" id="{48E39814-F960-FEB2-508D-807F47E1F756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/>
          <p:cNvCxnSpPr/>
          <p:nvPr userDrawn="1"/>
        </p:nvCxnSpPr>
        <p:spPr>
          <a:xfrm flipH="1">
            <a:off x="3003629" y="0"/>
            <a:ext cx="3062585" cy="6876500"/>
          </a:xfrm>
          <a:prstGeom prst="line">
            <a:avLst/>
          </a:prstGeom>
          <a:ln>
            <a:solidFill>
              <a:schemeClr val="tx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/>
          <p:cNvCxnSpPr/>
          <p:nvPr userDrawn="1"/>
        </p:nvCxnSpPr>
        <p:spPr>
          <a:xfrm>
            <a:off x="1774821" y="0"/>
            <a:ext cx="3062585" cy="6876500"/>
          </a:xfrm>
          <a:prstGeom prst="line">
            <a:avLst/>
          </a:prstGeom>
          <a:ln>
            <a:solidFill>
              <a:schemeClr val="tx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rallelogram 22"/>
          <p:cNvSpPr/>
          <p:nvPr userDrawn="1"/>
        </p:nvSpPr>
        <p:spPr>
          <a:xfrm>
            <a:off x="5881919" y="1642"/>
            <a:ext cx="210671" cy="356199"/>
          </a:xfrm>
          <a:prstGeom prst="parallelogram">
            <a:avLst>
              <a:gd name="adj" fmla="val 7467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23"/>
          <p:cNvSpPr/>
          <p:nvPr userDrawn="1"/>
        </p:nvSpPr>
        <p:spPr>
          <a:xfrm flipV="1">
            <a:off x="3467551" y="3865786"/>
            <a:ext cx="210671" cy="356199"/>
          </a:xfrm>
          <a:prstGeom prst="parallelogram">
            <a:avLst>
              <a:gd name="adj" fmla="val 7467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4" y="908051"/>
            <a:ext cx="4321176" cy="1441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6" name="矩形 15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7" name="图片 16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8" name="矩形 9">
            <a:extLst>
              <a:ext uri="{FF2B5EF4-FFF2-40B4-BE49-F238E27FC236}">
                <a16:creationId xmlns:a16="http://schemas.microsoft.com/office/drawing/2014/main" id="{3E607941-B1C8-B728-6918-F0CED8EFB22F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4595586" y="0"/>
            <a:ext cx="7596415" cy="6868127"/>
          </a:xfrm>
          <a:custGeom>
            <a:avLst/>
            <a:gdLst>
              <a:gd name="connsiteX0" fmla="*/ 3036142 w 7596415"/>
              <a:gd name="connsiteY0" fmla="*/ 0 h 6868127"/>
              <a:gd name="connsiteX1" fmla="*/ 4012354 w 7596415"/>
              <a:gd name="connsiteY1" fmla="*/ 0 h 6868127"/>
              <a:gd name="connsiteX2" fmla="*/ 4065644 w 7596415"/>
              <a:gd name="connsiteY2" fmla="*/ 0 h 6868127"/>
              <a:gd name="connsiteX3" fmla="*/ 4201037 w 7596415"/>
              <a:gd name="connsiteY3" fmla="*/ 0 h 6868127"/>
              <a:gd name="connsiteX4" fmla="*/ 5041857 w 7596415"/>
              <a:gd name="connsiteY4" fmla="*/ 0 h 6868127"/>
              <a:gd name="connsiteX5" fmla="*/ 5169741 w 7596415"/>
              <a:gd name="connsiteY5" fmla="*/ 0 h 6868127"/>
              <a:gd name="connsiteX6" fmla="*/ 5177249 w 7596415"/>
              <a:gd name="connsiteY6" fmla="*/ 0 h 6868127"/>
              <a:gd name="connsiteX7" fmla="*/ 5230539 w 7596415"/>
              <a:gd name="connsiteY7" fmla="*/ 0 h 6868127"/>
              <a:gd name="connsiteX8" fmla="*/ 6145954 w 7596415"/>
              <a:gd name="connsiteY8" fmla="*/ 0 h 6868127"/>
              <a:gd name="connsiteX9" fmla="*/ 6199244 w 7596415"/>
              <a:gd name="connsiteY9" fmla="*/ 0 h 6868127"/>
              <a:gd name="connsiteX10" fmla="*/ 6206752 w 7596415"/>
              <a:gd name="connsiteY10" fmla="*/ 0 h 6868127"/>
              <a:gd name="connsiteX11" fmla="*/ 6334637 w 7596415"/>
              <a:gd name="connsiteY11" fmla="*/ 0 h 6868127"/>
              <a:gd name="connsiteX12" fmla="*/ 7175457 w 7596415"/>
              <a:gd name="connsiteY12" fmla="*/ 0 h 6868127"/>
              <a:gd name="connsiteX13" fmla="*/ 7310849 w 7596415"/>
              <a:gd name="connsiteY13" fmla="*/ 0 h 6868127"/>
              <a:gd name="connsiteX14" fmla="*/ 7364139 w 7596415"/>
              <a:gd name="connsiteY14" fmla="*/ 0 h 6868127"/>
              <a:gd name="connsiteX15" fmla="*/ 7596415 w 7596415"/>
              <a:gd name="connsiteY15" fmla="*/ 0 h 6868127"/>
              <a:gd name="connsiteX16" fmla="*/ 7596415 w 7596415"/>
              <a:gd name="connsiteY16" fmla="*/ 1682878 h 6868127"/>
              <a:gd name="connsiteX17" fmla="*/ 5304211 w 7596415"/>
              <a:gd name="connsiteY17" fmla="*/ 6868127 h 6868127"/>
              <a:gd name="connsiteX18" fmla="*/ 4327998 w 7596415"/>
              <a:gd name="connsiteY18" fmla="*/ 6868127 h 6868127"/>
              <a:gd name="connsiteX19" fmla="*/ 4274708 w 7596415"/>
              <a:gd name="connsiteY19" fmla="*/ 6868127 h 6868127"/>
              <a:gd name="connsiteX20" fmla="*/ 4139315 w 7596415"/>
              <a:gd name="connsiteY20" fmla="*/ 6868127 h 6868127"/>
              <a:gd name="connsiteX21" fmla="*/ 3298497 w 7596415"/>
              <a:gd name="connsiteY21" fmla="*/ 6868127 h 6868127"/>
              <a:gd name="connsiteX22" fmla="*/ 3170611 w 7596415"/>
              <a:gd name="connsiteY22" fmla="*/ 6868127 h 6868127"/>
              <a:gd name="connsiteX23" fmla="*/ 3163104 w 7596415"/>
              <a:gd name="connsiteY23" fmla="*/ 6868127 h 6868127"/>
              <a:gd name="connsiteX24" fmla="*/ 3109813 w 7596415"/>
              <a:gd name="connsiteY24" fmla="*/ 6868127 h 6868127"/>
              <a:gd name="connsiteX25" fmla="*/ 2194398 w 7596415"/>
              <a:gd name="connsiteY25" fmla="*/ 6868127 h 6868127"/>
              <a:gd name="connsiteX26" fmla="*/ 2141108 w 7596415"/>
              <a:gd name="connsiteY26" fmla="*/ 6868127 h 6868127"/>
              <a:gd name="connsiteX27" fmla="*/ 2133600 w 7596415"/>
              <a:gd name="connsiteY27" fmla="*/ 6868127 h 6868127"/>
              <a:gd name="connsiteX28" fmla="*/ 2005716 w 7596415"/>
              <a:gd name="connsiteY28" fmla="*/ 6868127 h 6868127"/>
              <a:gd name="connsiteX29" fmla="*/ 1164895 w 7596415"/>
              <a:gd name="connsiteY29" fmla="*/ 6868127 h 6868127"/>
              <a:gd name="connsiteX30" fmla="*/ 1029503 w 7596415"/>
              <a:gd name="connsiteY30" fmla="*/ 6868127 h 6868127"/>
              <a:gd name="connsiteX31" fmla="*/ 976213 w 7596415"/>
              <a:gd name="connsiteY31" fmla="*/ 6868127 h 6868127"/>
              <a:gd name="connsiteX32" fmla="*/ 0 w 7596415"/>
              <a:gd name="connsiteY32" fmla="*/ 6868127 h 686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596415" h="6868127">
                <a:moveTo>
                  <a:pt x="3036142" y="0"/>
                </a:moveTo>
                <a:lnTo>
                  <a:pt x="4012354" y="0"/>
                </a:lnTo>
                <a:lnTo>
                  <a:pt x="4065644" y="0"/>
                </a:lnTo>
                <a:lnTo>
                  <a:pt x="4201037" y="0"/>
                </a:lnTo>
                <a:lnTo>
                  <a:pt x="5041857" y="0"/>
                </a:lnTo>
                <a:lnTo>
                  <a:pt x="5169741" y="0"/>
                </a:lnTo>
                <a:lnTo>
                  <a:pt x="5177249" y="0"/>
                </a:lnTo>
                <a:lnTo>
                  <a:pt x="5230539" y="0"/>
                </a:lnTo>
                <a:lnTo>
                  <a:pt x="6145954" y="0"/>
                </a:lnTo>
                <a:lnTo>
                  <a:pt x="6199244" y="0"/>
                </a:lnTo>
                <a:lnTo>
                  <a:pt x="6206752" y="0"/>
                </a:lnTo>
                <a:lnTo>
                  <a:pt x="6334637" y="0"/>
                </a:lnTo>
                <a:lnTo>
                  <a:pt x="7175457" y="0"/>
                </a:lnTo>
                <a:lnTo>
                  <a:pt x="7310849" y="0"/>
                </a:lnTo>
                <a:lnTo>
                  <a:pt x="7364139" y="0"/>
                </a:lnTo>
                <a:lnTo>
                  <a:pt x="7596415" y="0"/>
                </a:lnTo>
                <a:lnTo>
                  <a:pt x="7596415" y="1682878"/>
                </a:lnTo>
                <a:lnTo>
                  <a:pt x="5304211" y="6868127"/>
                </a:lnTo>
                <a:lnTo>
                  <a:pt x="4327998" y="6868127"/>
                </a:lnTo>
                <a:lnTo>
                  <a:pt x="4274708" y="6868127"/>
                </a:lnTo>
                <a:lnTo>
                  <a:pt x="4139315" y="6868127"/>
                </a:lnTo>
                <a:lnTo>
                  <a:pt x="3298497" y="6868127"/>
                </a:lnTo>
                <a:lnTo>
                  <a:pt x="3170611" y="6868127"/>
                </a:lnTo>
                <a:lnTo>
                  <a:pt x="3163104" y="6868127"/>
                </a:lnTo>
                <a:lnTo>
                  <a:pt x="3109813" y="6868127"/>
                </a:lnTo>
                <a:lnTo>
                  <a:pt x="2194398" y="6868127"/>
                </a:lnTo>
                <a:lnTo>
                  <a:pt x="2141108" y="6868127"/>
                </a:lnTo>
                <a:lnTo>
                  <a:pt x="2133600" y="6868127"/>
                </a:lnTo>
                <a:lnTo>
                  <a:pt x="2005716" y="6868127"/>
                </a:lnTo>
                <a:lnTo>
                  <a:pt x="1164895" y="6868127"/>
                </a:lnTo>
                <a:lnTo>
                  <a:pt x="1029503" y="6868127"/>
                </a:lnTo>
                <a:lnTo>
                  <a:pt x="976213" y="6868127"/>
                </a:lnTo>
                <a:lnTo>
                  <a:pt x="0" y="6868127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4" y="908051"/>
            <a:ext cx="4321176" cy="1441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cxnSp>
        <p:nvCxnSpPr>
          <p:cNvPr id="13" name="Straight Connector 11"/>
          <p:cNvCxnSpPr/>
          <p:nvPr userDrawn="1"/>
        </p:nvCxnSpPr>
        <p:spPr>
          <a:xfrm flipH="1">
            <a:off x="4418073" y="9517"/>
            <a:ext cx="3062585" cy="6876500"/>
          </a:xfrm>
          <a:prstGeom prst="line">
            <a:avLst/>
          </a:prstGeom>
          <a:ln>
            <a:solidFill>
              <a:schemeClr val="tx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2"/>
          <p:cNvSpPr/>
          <p:nvPr userDrawn="1"/>
        </p:nvSpPr>
        <p:spPr>
          <a:xfrm>
            <a:off x="7293831" y="9518"/>
            <a:ext cx="210671" cy="356199"/>
          </a:xfrm>
          <a:prstGeom prst="parallelogram">
            <a:avLst>
              <a:gd name="adj" fmla="val 7467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9">
            <a:extLst>
              <a:ext uri="{FF2B5EF4-FFF2-40B4-BE49-F238E27FC236}">
                <a16:creationId xmlns:a16="http://schemas.microsoft.com/office/drawing/2014/main" id="{647872A1-BA7A-0C5A-9B43-BD801D204A08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12" name="直线连接符 11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908050"/>
            <a:ext cx="7561263" cy="18002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pic>
        <p:nvPicPr>
          <p:cNvPr id="8" name="图片 7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9" name="矩形 9">
            <a:extLst>
              <a:ext uri="{FF2B5EF4-FFF2-40B4-BE49-F238E27FC236}">
                <a16:creationId xmlns:a16="http://schemas.microsoft.com/office/drawing/2014/main" id="{69FB337A-8730-1301-AFE4-B01DBE8C0A47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4" y="908050"/>
            <a:ext cx="2773363" cy="18002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3" name="矩形 9">
            <a:extLst>
              <a:ext uri="{FF2B5EF4-FFF2-40B4-BE49-F238E27FC236}">
                <a16:creationId xmlns:a16="http://schemas.microsoft.com/office/drawing/2014/main" id="{AFA1C9EE-1D50-9714-25F2-D67B7B8070FD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4" y="908051"/>
            <a:ext cx="7561264" cy="1441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3" name="矩形 9">
            <a:extLst>
              <a:ext uri="{FF2B5EF4-FFF2-40B4-BE49-F238E27FC236}">
                <a16:creationId xmlns:a16="http://schemas.microsoft.com/office/drawing/2014/main" id="{F29CEAC7-F6FD-5F72-AE3F-7B7BEBD1C531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4" y="908051"/>
            <a:ext cx="7561264" cy="1441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75499" y="2708275"/>
            <a:ext cx="4319363" cy="323622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4" name="矩形 9">
            <a:extLst>
              <a:ext uri="{FF2B5EF4-FFF2-40B4-BE49-F238E27FC236}">
                <a16:creationId xmlns:a16="http://schemas.microsoft.com/office/drawing/2014/main" id="{3DCD48CF-4CAA-C326-CCF6-1820CC44ACD7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4" y="908051"/>
            <a:ext cx="7561264" cy="1441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776637" y="2708275"/>
            <a:ext cx="4319363" cy="324167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24889"/>
            <a:ext cx="1140164" cy="316800"/>
          </a:xfrm>
          <a:prstGeom prst="rect">
            <a:avLst/>
          </a:prstGeom>
        </p:spPr>
      </p:pic>
      <p:sp>
        <p:nvSpPr>
          <p:cNvPr id="14" name="矩形 9">
            <a:extLst>
              <a:ext uri="{FF2B5EF4-FFF2-40B4-BE49-F238E27FC236}">
                <a16:creationId xmlns:a16="http://schemas.microsoft.com/office/drawing/2014/main" id="{ADB6602C-7B20-A89C-C9F5-8B22612C1E81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369951"/>
            <a:ext cx="8642351" cy="108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buNone/>
              <a:defRPr sz="2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695325" y="675951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3" name="矩形 9">
            <a:extLst>
              <a:ext uri="{FF2B5EF4-FFF2-40B4-BE49-F238E27FC236}">
                <a16:creationId xmlns:a16="http://schemas.microsoft.com/office/drawing/2014/main" id="{1168E83F-23B3-E275-B9D0-051107E1B76E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5" name="图片 4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24889"/>
            <a:ext cx="1140164" cy="316800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C0DADD62-ABA2-3C84-5AD1-4FE91B2E05EA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369951"/>
            <a:ext cx="8642351" cy="108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buNone/>
              <a:defRPr sz="2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695325" y="675951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2" hasCustomPrompt="1"/>
          </p:nvPr>
        </p:nvSpPr>
        <p:spPr>
          <a:xfrm>
            <a:off x="1774826" y="3429000"/>
            <a:ext cx="8642350" cy="252095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4" name="矩形 9">
            <a:extLst>
              <a:ext uri="{FF2B5EF4-FFF2-40B4-BE49-F238E27FC236}">
                <a16:creationId xmlns:a16="http://schemas.microsoft.com/office/drawing/2014/main" id="{32429EC0-27BE-1ABA-7171-6828674BA597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9"/>
          <p:cNvSpPr>
            <a:spLocks noGrp="1"/>
          </p:cNvSpPr>
          <p:nvPr>
            <p:ph type="pic" sz="quarter" idx="42" hasCustomPrompt="1"/>
          </p:nvPr>
        </p:nvSpPr>
        <p:spPr>
          <a:xfrm>
            <a:off x="6096000" y="1731145"/>
            <a:ext cx="2984501" cy="3355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4" y="908050"/>
            <a:ext cx="3241676" cy="18002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43" hasCustomPrompt="1"/>
          </p:nvPr>
        </p:nvSpPr>
        <p:spPr>
          <a:xfrm>
            <a:off x="8478175" y="3497802"/>
            <a:ext cx="3016689" cy="3360199"/>
          </a:xfrm>
          <a:custGeom>
            <a:avLst/>
            <a:gdLst>
              <a:gd name="connsiteX0" fmla="*/ 557876 w 2371477"/>
              <a:gd name="connsiteY0" fmla="*/ 0 h 3327622"/>
              <a:gd name="connsiteX1" fmla="*/ 2371477 w 2371477"/>
              <a:gd name="connsiteY1" fmla="*/ 0 h 3327622"/>
              <a:gd name="connsiteX2" fmla="*/ 2371477 w 2371477"/>
              <a:gd name="connsiteY2" fmla="*/ 3327622 h 3327622"/>
              <a:gd name="connsiteX3" fmla="*/ 0 w 2371477"/>
              <a:gd name="connsiteY3" fmla="*/ 3327622 h 3327622"/>
              <a:gd name="connsiteX4" fmla="*/ 0 w 2371477"/>
              <a:gd name="connsiteY4" fmla="*/ 1683689 h 3327622"/>
              <a:gd name="connsiteX5" fmla="*/ 557876 w 2371477"/>
              <a:gd name="connsiteY5" fmla="*/ 1683689 h 332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1477" h="3327622">
                <a:moveTo>
                  <a:pt x="557876" y="0"/>
                </a:moveTo>
                <a:lnTo>
                  <a:pt x="2371477" y="0"/>
                </a:lnTo>
                <a:lnTo>
                  <a:pt x="2371477" y="3327622"/>
                </a:lnTo>
                <a:lnTo>
                  <a:pt x="0" y="3327622"/>
                </a:lnTo>
                <a:lnTo>
                  <a:pt x="0" y="1683689"/>
                </a:lnTo>
                <a:lnTo>
                  <a:pt x="557876" y="168368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44" hasCustomPrompt="1"/>
          </p:nvPr>
        </p:nvSpPr>
        <p:spPr>
          <a:xfrm>
            <a:off x="8478175" y="0"/>
            <a:ext cx="3016689" cy="3355759"/>
          </a:xfrm>
          <a:custGeom>
            <a:avLst/>
            <a:gdLst>
              <a:gd name="connsiteX0" fmla="*/ 0 w 2371477"/>
              <a:gd name="connsiteY0" fmla="*/ 0 h 3389243"/>
              <a:gd name="connsiteX1" fmla="*/ 2371477 w 2371477"/>
              <a:gd name="connsiteY1" fmla="*/ 0 h 3389243"/>
              <a:gd name="connsiteX2" fmla="*/ 2371477 w 2371477"/>
              <a:gd name="connsiteY2" fmla="*/ 3389243 h 3389243"/>
              <a:gd name="connsiteX3" fmla="*/ 557876 w 2371477"/>
              <a:gd name="connsiteY3" fmla="*/ 3389243 h 3389243"/>
              <a:gd name="connsiteX4" fmla="*/ 557876 w 2371477"/>
              <a:gd name="connsiteY4" fmla="*/ 1643932 h 3389243"/>
              <a:gd name="connsiteX5" fmla="*/ 0 w 2371477"/>
              <a:gd name="connsiteY5" fmla="*/ 1643932 h 338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1477" h="3389243">
                <a:moveTo>
                  <a:pt x="0" y="0"/>
                </a:moveTo>
                <a:lnTo>
                  <a:pt x="2371477" y="0"/>
                </a:lnTo>
                <a:lnTo>
                  <a:pt x="2371477" y="3389243"/>
                </a:lnTo>
                <a:lnTo>
                  <a:pt x="557876" y="3389243"/>
                </a:lnTo>
                <a:lnTo>
                  <a:pt x="557876" y="1643932"/>
                </a:lnTo>
                <a:lnTo>
                  <a:pt x="0" y="164393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/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1" name="图片 10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2" name="矩形 9">
            <a:extLst>
              <a:ext uri="{FF2B5EF4-FFF2-40B4-BE49-F238E27FC236}">
                <a16:creationId xmlns:a16="http://schemas.microsoft.com/office/drawing/2014/main" id="{9303A9DE-3004-5D4D-4FC0-1308FED68B6E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4" y="908050"/>
            <a:ext cx="3241676" cy="18002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367314" cy="3367314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824686" y="0"/>
            <a:ext cx="3367314" cy="3367314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334000" y="3490686"/>
            <a:ext cx="3367314" cy="3367314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824686" y="3490686"/>
            <a:ext cx="3367314" cy="3367314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/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3" name="图片 12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6" name="矩形 9">
            <a:extLst>
              <a:ext uri="{FF2B5EF4-FFF2-40B4-BE49-F238E27FC236}">
                <a16:creationId xmlns:a16="http://schemas.microsoft.com/office/drawing/2014/main" id="{0A481F86-C6E0-9CBC-BE8E-7F6CB4259334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 userDrawn="1"/>
        </p:nvSpPr>
        <p:spPr>
          <a:xfrm>
            <a:off x="695325" y="220026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1774824" y="1"/>
            <a:ext cx="7561264" cy="9080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902706" y="2293057"/>
            <a:ext cx="2159000" cy="180022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7120643" y="2293056"/>
            <a:ext cx="2159000" cy="180022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37675" y="2293057"/>
            <a:ext cx="2159000" cy="365689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4902254" y="4149726"/>
            <a:ext cx="2159000" cy="180022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7120191" y="4149725"/>
            <a:ext cx="2159000" cy="180022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1778001" y="2293057"/>
            <a:ext cx="3065315" cy="365689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pic>
        <p:nvPicPr>
          <p:cNvPr id="14" name="图片 13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5" name="矩形 9">
            <a:extLst>
              <a:ext uri="{FF2B5EF4-FFF2-40B4-BE49-F238E27FC236}">
                <a16:creationId xmlns:a16="http://schemas.microsoft.com/office/drawing/2014/main" id="{3C60D77D-CF43-6EC4-70AE-FF7758E1F36B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784714" y="1415319"/>
            <a:ext cx="3231785" cy="45346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364675" y="1404939"/>
            <a:ext cx="3132000" cy="2196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124588" y="1404939"/>
            <a:ext cx="3132000" cy="2196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364675" y="3699461"/>
            <a:ext cx="3132000" cy="225048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124588" y="3699461"/>
            <a:ext cx="3132000" cy="225048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0" b="1" i="0">
                <a:latin typeface="+mn-lt"/>
                <a:ea typeface="Titillium" charset="0"/>
                <a:cs typeface="Titillium" charset="0"/>
              </a:defRPr>
            </a:lvl1pPr>
          </a:lstStyle>
          <a:p>
            <a:r>
              <a:rPr lang="en-US" altLang="zh-CN"/>
              <a:t>Drag &amp; Drop Image</a:t>
            </a:r>
          </a:p>
        </p:txBody>
      </p:sp>
      <p:sp>
        <p:nvSpPr>
          <p:cNvPr id="29" name="矩形 28"/>
          <p:cNvSpPr/>
          <p:nvPr userDrawn="1"/>
        </p:nvSpPr>
        <p:spPr>
          <a:xfrm>
            <a:off x="695325" y="220026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占位符 2"/>
          <p:cNvSpPr>
            <a:spLocks noGrp="1"/>
          </p:cNvSpPr>
          <p:nvPr>
            <p:ph type="body" sz="quarter" idx="20" hasCustomPrompt="1"/>
          </p:nvPr>
        </p:nvSpPr>
        <p:spPr>
          <a:xfrm>
            <a:off x="1774824" y="1"/>
            <a:ext cx="7561264" cy="9080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pic>
        <p:nvPicPr>
          <p:cNvPr id="13" name="图片 12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4" name="矩形 9">
            <a:extLst>
              <a:ext uri="{FF2B5EF4-FFF2-40B4-BE49-F238E27FC236}">
                <a16:creationId xmlns:a16="http://schemas.microsoft.com/office/drawing/2014/main" id="{C10B6A5A-E5D7-21A9-214F-B7068FD723BB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935413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0" y="908050"/>
            <a:ext cx="6480175" cy="14398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pic>
        <p:nvPicPr>
          <p:cNvPr id="8" name="图片 7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031471D4-FB59-2ED7-8249-04BF421972EB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4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4" y="107950"/>
            <a:ext cx="3241676" cy="18002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695325" y="16510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id="{17D6077F-9823-124D-A64D-007EFB8B252C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369951"/>
            <a:ext cx="8642351" cy="108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buNone/>
              <a:defRPr sz="2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695325" y="675951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84784" y="369974"/>
            <a:ext cx="1140164" cy="316800"/>
          </a:xfrm>
          <a:prstGeom prst="rect">
            <a:avLst/>
          </a:prstGeom>
        </p:spPr>
      </p:pic>
      <p:sp>
        <p:nvSpPr>
          <p:cNvPr id="13" name="矩形 9">
            <a:extLst>
              <a:ext uri="{FF2B5EF4-FFF2-40B4-BE49-F238E27FC236}">
                <a16:creationId xmlns:a16="http://schemas.microsoft.com/office/drawing/2014/main" id="{78608982-3FA6-0C11-1110-097B939E32EB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13" name="直线连接符 12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9">
            <a:extLst>
              <a:ext uri="{FF2B5EF4-FFF2-40B4-BE49-F238E27FC236}">
                <a16:creationId xmlns:a16="http://schemas.microsoft.com/office/drawing/2014/main" id="{F2BAC59C-11CF-E8C5-261F-8B269ADC4C35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13" name="直线连接符 12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9">
            <a:extLst>
              <a:ext uri="{FF2B5EF4-FFF2-40B4-BE49-F238E27FC236}">
                <a16:creationId xmlns:a16="http://schemas.microsoft.com/office/drawing/2014/main" id="{974EB4F7-050E-B7EB-793D-334199617D10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42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 rot="16200000">
            <a:off x="-2172335" y="3082288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8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© GOLDWIND SCIENCE &amp; TECHNOLOGY CO., LTD.</a:t>
            </a:r>
            <a:endParaRPr kumimoji="1" lang="zh-CN" altLang="en-US" sz="8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3" name="直线连接符 12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 userDrawn="1"/>
        </p:nvSpPr>
        <p:spPr>
          <a:xfrm>
            <a:off x="696058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9">
            <a:extLst>
              <a:ext uri="{FF2B5EF4-FFF2-40B4-BE49-F238E27FC236}">
                <a16:creationId xmlns:a16="http://schemas.microsoft.com/office/drawing/2014/main" id="{0B47AD9D-5826-2735-E2B2-D28540D6B1A6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348657" y="908050"/>
            <a:ext cx="2997200" cy="5041900"/>
          </a:xfrm>
          <a:custGeom>
            <a:avLst/>
            <a:gdLst>
              <a:gd name="connsiteX0" fmla="*/ 2238249 w 2997200"/>
              <a:gd name="connsiteY0" fmla="*/ 0 h 5067634"/>
              <a:gd name="connsiteX1" fmla="*/ 2997200 w 2997200"/>
              <a:gd name="connsiteY1" fmla="*/ 0 h 5067634"/>
              <a:gd name="connsiteX2" fmla="*/ 758951 w 2997200"/>
              <a:gd name="connsiteY2" fmla="*/ 5067634 h 5067634"/>
              <a:gd name="connsiteX3" fmla="*/ 0 w 2997200"/>
              <a:gd name="connsiteY3" fmla="*/ 5067634 h 506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7200" h="5067634">
                <a:moveTo>
                  <a:pt x="2238249" y="0"/>
                </a:moveTo>
                <a:lnTo>
                  <a:pt x="2997200" y="0"/>
                </a:lnTo>
                <a:lnTo>
                  <a:pt x="758951" y="5067634"/>
                </a:lnTo>
                <a:lnTo>
                  <a:pt x="0" y="5067634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11" name="直线连接符 10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1774825" y="908051"/>
            <a:ext cx="6481763" cy="1441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5" name="文本占位符 4"/>
          <p:cNvSpPr>
            <a:spLocks noGrp="1"/>
          </p:cNvSpPr>
          <p:nvPr>
            <p:ph type="body" sz="quarter" idx="14" hasCustomPrompt="1"/>
          </p:nvPr>
        </p:nvSpPr>
        <p:spPr>
          <a:xfrm>
            <a:off x="1774825" y="3429000"/>
            <a:ext cx="8642350" cy="18002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30000"/>
              </a:lnSpc>
              <a:buFontTx/>
              <a:buNone/>
              <a:defRPr sz="24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kumimoji="1" lang="zh-CN" altLang="en-US"/>
              <a:t>描述</a:t>
            </a:r>
            <a:endParaRPr kumimoji="1" lang="en-US" altLang="zh-CN"/>
          </a:p>
        </p:txBody>
      </p:sp>
      <p:pic>
        <p:nvPicPr>
          <p:cNvPr id="16" name="图片 15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7" name="矩形 9">
            <a:extLst>
              <a:ext uri="{FF2B5EF4-FFF2-40B4-BE49-F238E27FC236}">
                <a16:creationId xmlns:a16="http://schemas.microsoft.com/office/drawing/2014/main" id="{0EE25DAF-B042-59DC-61DB-04661E98E84A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9700086" y="1216040"/>
            <a:ext cx="2491914" cy="5641959"/>
          </a:xfrm>
          <a:custGeom>
            <a:avLst/>
            <a:gdLst>
              <a:gd name="connsiteX0" fmla="*/ 2491914 w 2491914"/>
              <a:gd name="connsiteY0" fmla="*/ 0 h 5641959"/>
              <a:gd name="connsiteX1" fmla="*/ 2491914 w 2491914"/>
              <a:gd name="connsiteY1" fmla="*/ 1932341 h 5641959"/>
              <a:gd name="connsiteX2" fmla="*/ 853467 w 2491914"/>
              <a:gd name="connsiteY2" fmla="*/ 5641959 h 5641959"/>
              <a:gd name="connsiteX3" fmla="*/ 0 w 2491914"/>
              <a:gd name="connsiteY3" fmla="*/ 5641959 h 564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1914" h="5641959">
                <a:moveTo>
                  <a:pt x="2491914" y="0"/>
                </a:moveTo>
                <a:lnTo>
                  <a:pt x="2491914" y="1932341"/>
                </a:lnTo>
                <a:lnTo>
                  <a:pt x="853467" y="5641959"/>
                </a:lnTo>
                <a:lnTo>
                  <a:pt x="0" y="5641959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 rot="16200000">
            <a:off x="-2173240" y="3083192"/>
            <a:ext cx="5040000" cy="693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8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© GOLDWIND SCIENCE &amp; TECHNOLOGY CO., LTD.</a:t>
            </a:r>
            <a:endParaRPr kumimoji="1" lang="zh-CN" altLang="en-US" sz="8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908050"/>
            <a:ext cx="8642350" cy="14398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 hasCustomPrompt="1"/>
          </p:nvPr>
        </p:nvSpPr>
        <p:spPr>
          <a:xfrm>
            <a:off x="1774825" y="2708275"/>
            <a:ext cx="8642350" cy="18002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30000"/>
              </a:lnSpc>
              <a:buFontTx/>
              <a:buNone/>
              <a:defRPr sz="2400" b="0" i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kumimoji="1" lang="zh-CN" altLang="en-US"/>
              <a:t>描述</a:t>
            </a:r>
            <a:endParaRPr kumimoji="1" lang="en-US" altLang="zh-CN"/>
          </a:p>
        </p:txBody>
      </p:sp>
      <p:cxnSp>
        <p:nvCxnSpPr>
          <p:cNvPr id="11" name="直线连接符 10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 userDrawn="1"/>
        </p:nvSpPr>
        <p:spPr>
          <a:xfrm>
            <a:off x="693516" y="1393981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4" hasCustomPrompt="1"/>
          </p:nvPr>
        </p:nvSpPr>
        <p:spPr>
          <a:xfrm>
            <a:off x="1774825" y="912333"/>
            <a:ext cx="8642350" cy="14414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50000"/>
              </a:lnSpc>
              <a:buFontTx/>
              <a:buNone/>
              <a:defRPr sz="24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kumimoji="1" lang="zh-CN" altLang="en-US"/>
              <a:t>说明文字</a:t>
            </a:r>
            <a:endParaRPr kumimoji="1" lang="en-US" altLang="zh-CN"/>
          </a:p>
        </p:txBody>
      </p:sp>
      <p:cxnSp>
        <p:nvCxnSpPr>
          <p:cNvPr id="12" name="直线连接符 11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693516" y="1393981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9700086" y="1216040"/>
            <a:ext cx="2491914" cy="5641959"/>
          </a:xfrm>
          <a:custGeom>
            <a:avLst/>
            <a:gdLst>
              <a:gd name="connsiteX0" fmla="*/ 2491914 w 2491914"/>
              <a:gd name="connsiteY0" fmla="*/ 0 h 5641959"/>
              <a:gd name="connsiteX1" fmla="*/ 2491914 w 2491914"/>
              <a:gd name="connsiteY1" fmla="*/ 1932341 h 5641959"/>
              <a:gd name="connsiteX2" fmla="*/ 853467 w 2491914"/>
              <a:gd name="connsiteY2" fmla="*/ 5641959 h 5641959"/>
              <a:gd name="connsiteX3" fmla="*/ 0 w 2491914"/>
              <a:gd name="connsiteY3" fmla="*/ 5641959 h 564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1914" h="5641959">
                <a:moveTo>
                  <a:pt x="2491914" y="0"/>
                </a:moveTo>
                <a:lnTo>
                  <a:pt x="2491914" y="1932341"/>
                </a:lnTo>
                <a:lnTo>
                  <a:pt x="853467" y="5641959"/>
                </a:lnTo>
                <a:lnTo>
                  <a:pt x="0" y="5641959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4" name="矩形 9">
            <a:extLst>
              <a:ext uri="{FF2B5EF4-FFF2-40B4-BE49-F238E27FC236}">
                <a16:creationId xmlns:a16="http://schemas.microsoft.com/office/drawing/2014/main" id="{EEEBFFB9-43CC-AA5D-6B4E-E87E9C0BCF7D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698433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178300" y="0"/>
            <a:ext cx="2997200" cy="5067634"/>
          </a:xfrm>
          <a:custGeom>
            <a:avLst/>
            <a:gdLst>
              <a:gd name="connsiteX0" fmla="*/ 2238249 w 2997200"/>
              <a:gd name="connsiteY0" fmla="*/ 0 h 5067634"/>
              <a:gd name="connsiteX1" fmla="*/ 2997200 w 2997200"/>
              <a:gd name="connsiteY1" fmla="*/ 0 h 5067634"/>
              <a:gd name="connsiteX2" fmla="*/ 758951 w 2997200"/>
              <a:gd name="connsiteY2" fmla="*/ 5067634 h 5067634"/>
              <a:gd name="connsiteX3" fmla="*/ 0 w 2997200"/>
              <a:gd name="connsiteY3" fmla="*/ 5067634 h 506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7200" h="5067634">
                <a:moveTo>
                  <a:pt x="2238249" y="0"/>
                </a:moveTo>
                <a:lnTo>
                  <a:pt x="2997200" y="0"/>
                </a:lnTo>
                <a:lnTo>
                  <a:pt x="758951" y="5067634"/>
                </a:lnTo>
                <a:lnTo>
                  <a:pt x="0" y="5067634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3171371" y="571500"/>
            <a:ext cx="2997200" cy="5067634"/>
          </a:xfrm>
          <a:custGeom>
            <a:avLst/>
            <a:gdLst>
              <a:gd name="connsiteX0" fmla="*/ 2238249 w 2997200"/>
              <a:gd name="connsiteY0" fmla="*/ 0 h 5067634"/>
              <a:gd name="connsiteX1" fmla="*/ 2997200 w 2997200"/>
              <a:gd name="connsiteY1" fmla="*/ 0 h 5067634"/>
              <a:gd name="connsiteX2" fmla="*/ 758951 w 2997200"/>
              <a:gd name="connsiteY2" fmla="*/ 5067634 h 5067634"/>
              <a:gd name="connsiteX3" fmla="*/ 0 w 2997200"/>
              <a:gd name="connsiteY3" fmla="*/ 5067634 h 506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7200" h="5067634">
                <a:moveTo>
                  <a:pt x="2238249" y="0"/>
                </a:moveTo>
                <a:lnTo>
                  <a:pt x="2997200" y="0"/>
                </a:lnTo>
                <a:lnTo>
                  <a:pt x="758951" y="5067634"/>
                </a:lnTo>
                <a:lnTo>
                  <a:pt x="0" y="5067634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131128" y="1790366"/>
            <a:ext cx="2997200" cy="5067634"/>
          </a:xfrm>
          <a:custGeom>
            <a:avLst/>
            <a:gdLst>
              <a:gd name="connsiteX0" fmla="*/ 2238249 w 2997200"/>
              <a:gd name="connsiteY0" fmla="*/ 0 h 5067634"/>
              <a:gd name="connsiteX1" fmla="*/ 2997200 w 2997200"/>
              <a:gd name="connsiteY1" fmla="*/ 0 h 5067634"/>
              <a:gd name="connsiteX2" fmla="*/ 758951 w 2997200"/>
              <a:gd name="connsiteY2" fmla="*/ 5067634 h 5067634"/>
              <a:gd name="connsiteX3" fmla="*/ 0 w 2997200"/>
              <a:gd name="connsiteY3" fmla="*/ 5067634 h 506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7200" h="5067634">
                <a:moveTo>
                  <a:pt x="2238249" y="0"/>
                </a:moveTo>
                <a:lnTo>
                  <a:pt x="2997200" y="0"/>
                </a:lnTo>
                <a:lnTo>
                  <a:pt x="758951" y="5067634"/>
                </a:lnTo>
                <a:lnTo>
                  <a:pt x="0" y="5067634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1774825" y="908050"/>
            <a:ext cx="3241675" cy="18002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pic>
        <p:nvPicPr>
          <p:cNvPr id="15" name="图片 14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6" name="矩形 9">
            <a:extLst>
              <a:ext uri="{FF2B5EF4-FFF2-40B4-BE49-F238E27FC236}">
                <a16:creationId xmlns:a16="http://schemas.microsoft.com/office/drawing/2014/main" id="{C381D83F-43B8-0245-1511-17C719F58348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4377887" y="0"/>
            <a:ext cx="4078937" cy="3432506"/>
          </a:xfrm>
          <a:custGeom>
            <a:avLst/>
            <a:gdLst>
              <a:gd name="connsiteX0" fmla="*/ 969346 w 2605737"/>
              <a:gd name="connsiteY0" fmla="*/ 0 h 2192779"/>
              <a:gd name="connsiteX1" fmla="*/ 1281020 w 2605737"/>
              <a:gd name="connsiteY1" fmla="*/ 0 h 2192779"/>
              <a:gd name="connsiteX2" fmla="*/ 1298034 w 2605737"/>
              <a:gd name="connsiteY2" fmla="*/ 0 h 2192779"/>
              <a:gd name="connsiteX3" fmla="*/ 1341261 w 2605737"/>
              <a:gd name="connsiteY3" fmla="*/ 0 h 2192779"/>
              <a:gd name="connsiteX4" fmla="*/ 1593460 w 2605737"/>
              <a:gd name="connsiteY4" fmla="*/ 0 h 2192779"/>
              <a:gd name="connsiteX5" fmla="*/ 1609708 w 2605737"/>
              <a:gd name="connsiteY5" fmla="*/ 0 h 2192779"/>
              <a:gd name="connsiteX6" fmla="*/ 1652935 w 2605737"/>
              <a:gd name="connsiteY6" fmla="*/ 0 h 2192779"/>
              <a:gd name="connsiteX7" fmla="*/ 1669949 w 2605737"/>
              <a:gd name="connsiteY7" fmla="*/ 0 h 2192779"/>
              <a:gd name="connsiteX8" fmla="*/ 1905134 w 2605737"/>
              <a:gd name="connsiteY8" fmla="*/ 0 h 2192779"/>
              <a:gd name="connsiteX9" fmla="*/ 1922148 w 2605737"/>
              <a:gd name="connsiteY9" fmla="*/ 0 h 2192779"/>
              <a:gd name="connsiteX10" fmla="*/ 1965375 w 2605737"/>
              <a:gd name="connsiteY10" fmla="*/ 0 h 2192779"/>
              <a:gd name="connsiteX11" fmla="*/ 1981623 w 2605737"/>
              <a:gd name="connsiteY11" fmla="*/ 0 h 2192779"/>
              <a:gd name="connsiteX12" fmla="*/ 2233822 w 2605737"/>
              <a:gd name="connsiteY12" fmla="*/ 0 h 2192779"/>
              <a:gd name="connsiteX13" fmla="*/ 2277049 w 2605737"/>
              <a:gd name="connsiteY13" fmla="*/ 0 h 2192779"/>
              <a:gd name="connsiteX14" fmla="*/ 2294063 w 2605737"/>
              <a:gd name="connsiteY14" fmla="*/ 0 h 2192779"/>
              <a:gd name="connsiteX15" fmla="*/ 2605737 w 2605737"/>
              <a:gd name="connsiteY15" fmla="*/ 0 h 2192779"/>
              <a:gd name="connsiteX16" fmla="*/ 1636392 w 2605737"/>
              <a:gd name="connsiteY16" fmla="*/ 2192779 h 2192779"/>
              <a:gd name="connsiteX17" fmla="*/ 1324717 w 2605737"/>
              <a:gd name="connsiteY17" fmla="*/ 2192779 h 2192779"/>
              <a:gd name="connsiteX18" fmla="*/ 1307704 w 2605737"/>
              <a:gd name="connsiteY18" fmla="*/ 2192779 h 2192779"/>
              <a:gd name="connsiteX19" fmla="*/ 1264477 w 2605737"/>
              <a:gd name="connsiteY19" fmla="*/ 2192779 h 2192779"/>
              <a:gd name="connsiteX20" fmla="*/ 1012278 w 2605737"/>
              <a:gd name="connsiteY20" fmla="*/ 2192779 h 2192779"/>
              <a:gd name="connsiteX21" fmla="*/ 996029 w 2605737"/>
              <a:gd name="connsiteY21" fmla="*/ 2192779 h 2192779"/>
              <a:gd name="connsiteX22" fmla="*/ 952802 w 2605737"/>
              <a:gd name="connsiteY22" fmla="*/ 2192779 h 2192779"/>
              <a:gd name="connsiteX23" fmla="*/ 935789 w 2605737"/>
              <a:gd name="connsiteY23" fmla="*/ 2192779 h 2192779"/>
              <a:gd name="connsiteX24" fmla="*/ 700603 w 2605737"/>
              <a:gd name="connsiteY24" fmla="*/ 2192779 h 2192779"/>
              <a:gd name="connsiteX25" fmla="*/ 683590 w 2605737"/>
              <a:gd name="connsiteY25" fmla="*/ 2192779 h 2192779"/>
              <a:gd name="connsiteX26" fmla="*/ 640363 w 2605737"/>
              <a:gd name="connsiteY26" fmla="*/ 2192779 h 2192779"/>
              <a:gd name="connsiteX27" fmla="*/ 624114 w 2605737"/>
              <a:gd name="connsiteY27" fmla="*/ 2192779 h 2192779"/>
              <a:gd name="connsiteX28" fmla="*/ 371915 w 2605737"/>
              <a:gd name="connsiteY28" fmla="*/ 2192779 h 2192779"/>
              <a:gd name="connsiteX29" fmla="*/ 328688 w 2605737"/>
              <a:gd name="connsiteY29" fmla="*/ 2192779 h 2192779"/>
              <a:gd name="connsiteX30" fmla="*/ 311674 w 2605737"/>
              <a:gd name="connsiteY30" fmla="*/ 2192779 h 2192779"/>
              <a:gd name="connsiteX31" fmla="*/ 0 w 2605737"/>
              <a:gd name="connsiteY31" fmla="*/ 2192779 h 2192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605737" h="2192779">
                <a:moveTo>
                  <a:pt x="969346" y="0"/>
                </a:moveTo>
                <a:lnTo>
                  <a:pt x="1281020" y="0"/>
                </a:lnTo>
                <a:lnTo>
                  <a:pt x="1298034" y="0"/>
                </a:lnTo>
                <a:lnTo>
                  <a:pt x="1341261" y="0"/>
                </a:lnTo>
                <a:lnTo>
                  <a:pt x="1593460" y="0"/>
                </a:lnTo>
                <a:lnTo>
                  <a:pt x="1609708" y="0"/>
                </a:lnTo>
                <a:lnTo>
                  <a:pt x="1652935" y="0"/>
                </a:lnTo>
                <a:lnTo>
                  <a:pt x="1669949" y="0"/>
                </a:lnTo>
                <a:lnTo>
                  <a:pt x="1905134" y="0"/>
                </a:lnTo>
                <a:lnTo>
                  <a:pt x="1922148" y="0"/>
                </a:lnTo>
                <a:lnTo>
                  <a:pt x="1965375" y="0"/>
                </a:lnTo>
                <a:lnTo>
                  <a:pt x="1981623" y="0"/>
                </a:lnTo>
                <a:lnTo>
                  <a:pt x="2233822" y="0"/>
                </a:lnTo>
                <a:lnTo>
                  <a:pt x="2277049" y="0"/>
                </a:lnTo>
                <a:lnTo>
                  <a:pt x="2294063" y="0"/>
                </a:lnTo>
                <a:lnTo>
                  <a:pt x="2605737" y="0"/>
                </a:lnTo>
                <a:lnTo>
                  <a:pt x="1636392" y="2192779"/>
                </a:lnTo>
                <a:lnTo>
                  <a:pt x="1324717" y="2192779"/>
                </a:lnTo>
                <a:lnTo>
                  <a:pt x="1307704" y="2192779"/>
                </a:lnTo>
                <a:lnTo>
                  <a:pt x="1264477" y="2192779"/>
                </a:lnTo>
                <a:lnTo>
                  <a:pt x="1012278" y="2192779"/>
                </a:lnTo>
                <a:lnTo>
                  <a:pt x="996029" y="2192779"/>
                </a:lnTo>
                <a:lnTo>
                  <a:pt x="952802" y="2192779"/>
                </a:lnTo>
                <a:lnTo>
                  <a:pt x="935789" y="2192779"/>
                </a:lnTo>
                <a:lnTo>
                  <a:pt x="700603" y="2192779"/>
                </a:lnTo>
                <a:lnTo>
                  <a:pt x="683590" y="2192779"/>
                </a:lnTo>
                <a:lnTo>
                  <a:pt x="640363" y="2192779"/>
                </a:lnTo>
                <a:lnTo>
                  <a:pt x="624114" y="2192779"/>
                </a:lnTo>
                <a:lnTo>
                  <a:pt x="371915" y="2192779"/>
                </a:lnTo>
                <a:lnTo>
                  <a:pt x="328688" y="2192779"/>
                </a:lnTo>
                <a:lnTo>
                  <a:pt x="311674" y="2192779"/>
                </a:lnTo>
                <a:lnTo>
                  <a:pt x="0" y="2192779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2855913" y="3432506"/>
            <a:ext cx="4078937" cy="3432506"/>
          </a:xfrm>
          <a:custGeom>
            <a:avLst/>
            <a:gdLst>
              <a:gd name="connsiteX0" fmla="*/ 969346 w 2605737"/>
              <a:gd name="connsiteY0" fmla="*/ 0 h 2192779"/>
              <a:gd name="connsiteX1" fmla="*/ 1281020 w 2605737"/>
              <a:gd name="connsiteY1" fmla="*/ 0 h 2192779"/>
              <a:gd name="connsiteX2" fmla="*/ 1298034 w 2605737"/>
              <a:gd name="connsiteY2" fmla="*/ 0 h 2192779"/>
              <a:gd name="connsiteX3" fmla="*/ 1341261 w 2605737"/>
              <a:gd name="connsiteY3" fmla="*/ 0 h 2192779"/>
              <a:gd name="connsiteX4" fmla="*/ 1593460 w 2605737"/>
              <a:gd name="connsiteY4" fmla="*/ 0 h 2192779"/>
              <a:gd name="connsiteX5" fmla="*/ 1609708 w 2605737"/>
              <a:gd name="connsiteY5" fmla="*/ 0 h 2192779"/>
              <a:gd name="connsiteX6" fmla="*/ 1652935 w 2605737"/>
              <a:gd name="connsiteY6" fmla="*/ 0 h 2192779"/>
              <a:gd name="connsiteX7" fmla="*/ 1669949 w 2605737"/>
              <a:gd name="connsiteY7" fmla="*/ 0 h 2192779"/>
              <a:gd name="connsiteX8" fmla="*/ 1905134 w 2605737"/>
              <a:gd name="connsiteY8" fmla="*/ 0 h 2192779"/>
              <a:gd name="connsiteX9" fmla="*/ 1922148 w 2605737"/>
              <a:gd name="connsiteY9" fmla="*/ 0 h 2192779"/>
              <a:gd name="connsiteX10" fmla="*/ 1965375 w 2605737"/>
              <a:gd name="connsiteY10" fmla="*/ 0 h 2192779"/>
              <a:gd name="connsiteX11" fmla="*/ 1981623 w 2605737"/>
              <a:gd name="connsiteY11" fmla="*/ 0 h 2192779"/>
              <a:gd name="connsiteX12" fmla="*/ 2233822 w 2605737"/>
              <a:gd name="connsiteY12" fmla="*/ 0 h 2192779"/>
              <a:gd name="connsiteX13" fmla="*/ 2277049 w 2605737"/>
              <a:gd name="connsiteY13" fmla="*/ 0 h 2192779"/>
              <a:gd name="connsiteX14" fmla="*/ 2294063 w 2605737"/>
              <a:gd name="connsiteY14" fmla="*/ 0 h 2192779"/>
              <a:gd name="connsiteX15" fmla="*/ 2605737 w 2605737"/>
              <a:gd name="connsiteY15" fmla="*/ 0 h 2192779"/>
              <a:gd name="connsiteX16" fmla="*/ 1636392 w 2605737"/>
              <a:gd name="connsiteY16" fmla="*/ 2192779 h 2192779"/>
              <a:gd name="connsiteX17" fmla="*/ 1324717 w 2605737"/>
              <a:gd name="connsiteY17" fmla="*/ 2192779 h 2192779"/>
              <a:gd name="connsiteX18" fmla="*/ 1307704 w 2605737"/>
              <a:gd name="connsiteY18" fmla="*/ 2192779 h 2192779"/>
              <a:gd name="connsiteX19" fmla="*/ 1264477 w 2605737"/>
              <a:gd name="connsiteY19" fmla="*/ 2192779 h 2192779"/>
              <a:gd name="connsiteX20" fmla="*/ 1012278 w 2605737"/>
              <a:gd name="connsiteY20" fmla="*/ 2192779 h 2192779"/>
              <a:gd name="connsiteX21" fmla="*/ 996029 w 2605737"/>
              <a:gd name="connsiteY21" fmla="*/ 2192779 h 2192779"/>
              <a:gd name="connsiteX22" fmla="*/ 952802 w 2605737"/>
              <a:gd name="connsiteY22" fmla="*/ 2192779 h 2192779"/>
              <a:gd name="connsiteX23" fmla="*/ 935789 w 2605737"/>
              <a:gd name="connsiteY23" fmla="*/ 2192779 h 2192779"/>
              <a:gd name="connsiteX24" fmla="*/ 700603 w 2605737"/>
              <a:gd name="connsiteY24" fmla="*/ 2192779 h 2192779"/>
              <a:gd name="connsiteX25" fmla="*/ 683590 w 2605737"/>
              <a:gd name="connsiteY25" fmla="*/ 2192779 h 2192779"/>
              <a:gd name="connsiteX26" fmla="*/ 640363 w 2605737"/>
              <a:gd name="connsiteY26" fmla="*/ 2192779 h 2192779"/>
              <a:gd name="connsiteX27" fmla="*/ 624114 w 2605737"/>
              <a:gd name="connsiteY27" fmla="*/ 2192779 h 2192779"/>
              <a:gd name="connsiteX28" fmla="*/ 371915 w 2605737"/>
              <a:gd name="connsiteY28" fmla="*/ 2192779 h 2192779"/>
              <a:gd name="connsiteX29" fmla="*/ 328688 w 2605737"/>
              <a:gd name="connsiteY29" fmla="*/ 2192779 h 2192779"/>
              <a:gd name="connsiteX30" fmla="*/ 311674 w 2605737"/>
              <a:gd name="connsiteY30" fmla="*/ 2192779 h 2192779"/>
              <a:gd name="connsiteX31" fmla="*/ 0 w 2605737"/>
              <a:gd name="connsiteY31" fmla="*/ 2192779 h 2192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605737" h="2192779">
                <a:moveTo>
                  <a:pt x="969346" y="0"/>
                </a:moveTo>
                <a:lnTo>
                  <a:pt x="1281020" y="0"/>
                </a:lnTo>
                <a:lnTo>
                  <a:pt x="1298034" y="0"/>
                </a:lnTo>
                <a:lnTo>
                  <a:pt x="1341261" y="0"/>
                </a:lnTo>
                <a:lnTo>
                  <a:pt x="1593460" y="0"/>
                </a:lnTo>
                <a:lnTo>
                  <a:pt x="1609708" y="0"/>
                </a:lnTo>
                <a:lnTo>
                  <a:pt x="1652935" y="0"/>
                </a:lnTo>
                <a:lnTo>
                  <a:pt x="1669949" y="0"/>
                </a:lnTo>
                <a:lnTo>
                  <a:pt x="1905134" y="0"/>
                </a:lnTo>
                <a:lnTo>
                  <a:pt x="1922148" y="0"/>
                </a:lnTo>
                <a:lnTo>
                  <a:pt x="1965375" y="0"/>
                </a:lnTo>
                <a:lnTo>
                  <a:pt x="1981623" y="0"/>
                </a:lnTo>
                <a:lnTo>
                  <a:pt x="2233822" y="0"/>
                </a:lnTo>
                <a:lnTo>
                  <a:pt x="2277049" y="0"/>
                </a:lnTo>
                <a:lnTo>
                  <a:pt x="2294063" y="0"/>
                </a:lnTo>
                <a:lnTo>
                  <a:pt x="2605737" y="0"/>
                </a:lnTo>
                <a:lnTo>
                  <a:pt x="1636392" y="2192779"/>
                </a:lnTo>
                <a:lnTo>
                  <a:pt x="1324717" y="2192779"/>
                </a:lnTo>
                <a:lnTo>
                  <a:pt x="1307704" y="2192779"/>
                </a:lnTo>
                <a:lnTo>
                  <a:pt x="1264477" y="2192779"/>
                </a:lnTo>
                <a:lnTo>
                  <a:pt x="1012278" y="2192779"/>
                </a:lnTo>
                <a:lnTo>
                  <a:pt x="996029" y="2192779"/>
                </a:lnTo>
                <a:lnTo>
                  <a:pt x="952802" y="2192779"/>
                </a:lnTo>
                <a:lnTo>
                  <a:pt x="935789" y="2192779"/>
                </a:lnTo>
                <a:lnTo>
                  <a:pt x="700603" y="2192779"/>
                </a:lnTo>
                <a:lnTo>
                  <a:pt x="683590" y="2192779"/>
                </a:lnTo>
                <a:lnTo>
                  <a:pt x="640363" y="2192779"/>
                </a:lnTo>
                <a:lnTo>
                  <a:pt x="624114" y="2192779"/>
                </a:lnTo>
                <a:lnTo>
                  <a:pt x="371915" y="2192779"/>
                </a:lnTo>
                <a:lnTo>
                  <a:pt x="328688" y="2192779"/>
                </a:lnTo>
                <a:lnTo>
                  <a:pt x="311674" y="2192779"/>
                </a:lnTo>
                <a:lnTo>
                  <a:pt x="0" y="2192779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908050"/>
            <a:ext cx="3241675" cy="18002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695325" y="7012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2" name="矩形 9">
            <a:extLst>
              <a:ext uri="{FF2B5EF4-FFF2-40B4-BE49-F238E27FC236}">
                <a16:creationId xmlns:a16="http://schemas.microsoft.com/office/drawing/2014/main" id="{37F61973-9E48-B52B-1F20-2AC3CCF19CF7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908050"/>
            <a:ext cx="4321175" cy="180022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3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/>
              <a:t>标题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6096001" y="0"/>
            <a:ext cx="2452914" cy="229248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43" hasCustomPrompt="1"/>
          </p:nvPr>
        </p:nvSpPr>
        <p:spPr>
          <a:xfrm>
            <a:off x="6096001" y="2287548"/>
            <a:ext cx="2452914" cy="228522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4" hasCustomPrompt="1"/>
          </p:nvPr>
        </p:nvSpPr>
        <p:spPr>
          <a:xfrm>
            <a:off x="6096000" y="4572774"/>
            <a:ext cx="2452914" cy="228522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5" name="矩形 24"/>
          <p:cNvSpPr/>
          <p:nvPr userDrawn="1"/>
        </p:nvSpPr>
        <p:spPr>
          <a:xfrm>
            <a:off x="695325" y="908050"/>
            <a:ext cx="25200" cy="468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 descr="C:\Users\zhangxueying\Desktop\图片1.png图片1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0492404" y="332509"/>
            <a:ext cx="1140164" cy="316800"/>
          </a:xfrm>
          <a:prstGeom prst="rect">
            <a:avLst/>
          </a:prstGeom>
        </p:spPr>
      </p:pic>
      <p:sp>
        <p:nvSpPr>
          <p:cNvPr id="16" name="矩形 9">
            <a:extLst>
              <a:ext uri="{FF2B5EF4-FFF2-40B4-BE49-F238E27FC236}">
                <a16:creationId xmlns:a16="http://schemas.microsoft.com/office/drawing/2014/main" id="{E3E45133-254A-DE29-7441-A387EEEE87E2}"/>
              </a:ext>
            </a:extLst>
          </p:cNvPr>
          <p:cNvSpPr/>
          <p:nvPr userDrawn="1"/>
        </p:nvSpPr>
        <p:spPr>
          <a:xfrm>
            <a:off x="799465" y="6403975"/>
            <a:ext cx="5040000" cy="69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de-DE" altLang="zh-CN" sz="600" b="0" i="0">
                <a:solidFill>
                  <a:schemeClr val="tx1"/>
                </a:solidFill>
                <a:latin typeface="HelveticaNeueLT Pro 45 Lt" panose="020B0403020202020204" pitchFamily="34" charset="0"/>
                <a:ea typeface="Microsoft YaHei" charset="-122"/>
                <a:cs typeface="Microsoft YaHei" charset="-122"/>
              </a:rPr>
              <a:t>© GOLDWIND  GROUP OF COMPANIES</a:t>
            </a:r>
            <a:endParaRPr kumimoji="1" lang="zh-CN" altLang="en-US" sz="600" b="0" i="0">
              <a:solidFill>
                <a:schemeClr val="tx1"/>
              </a:solidFill>
              <a:latin typeface="HelveticaNeueLT Pro 45 Lt" panose="020B0403020202020204" pitchFamily="34" charset="0"/>
              <a:ea typeface="Microsoft YaHei" charset="-122"/>
              <a:cs typeface="Microsoft YaHei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496675" y="5949950"/>
            <a:ext cx="695324" cy="908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  <a:latin typeface="DIN Alternate" panose="02020500000000000000" charset="0"/>
                <a:ea typeface="DIN Alternate" panose="02020500000000000000" charset="0"/>
                <a:cs typeface="DIN Alternate" panose="02020500000000000000" charset="0"/>
              </a:defRPr>
            </a:lvl1pPr>
          </a:lstStyle>
          <a:p>
            <a:fld id="{C12EF67B-7566-E64E-A5A4-F6327E453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0" r:id="rId21"/>
    <p:sldLayoutId id="2147483671" r:id="rId22"/>
    <p:sldLayoutId id="2147483682" r:id="rId23"/>
    <p:sldLayoutId id="2147483683" r:id="rId24"/>
    <p:sldLayoutId id="2147483690" r:id="rId25"/>
    <p:sldLayoutId id="2147483691" r:id="rId26"/>
    <p:sldLayoutId id="2147483698" r:id="rId27"/>
    <p:sldLayoutId id="2147483710" r:id="rId28"/>
    <p:sldLayoutId id="2147483711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oppabellawindfarm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www.coppabellawindfarm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" y="2627630"/>
            <a:ext cx="11500485" cy="4447540"/>
          </a:xfrm>
          <a:prstGeom prst="rect">
            <a:avLst/>
          </a:prstGeom>
        </p:spPr>
      </p:pic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1</a:t>
            </a:fld>
            <a:endParaRPr kumimoji="1" lang="zh-CN" altLang="en-US"/>
          </a:p>
        </p:txBody>
      </p:sp>
      <p:cxnSp>
        <p:nvCxnSpPr>
          <p:cNvPr id="5" name="直线连接符 4"/>
          <p:cNvCxnSpPr/>
          <p:nvPr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95325" y="1917500"/>
            <a:ext cx="25200" cy="432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占位符 2"/>
          <p:cNvSpPr txBox="1"/>
          <p:nvPr/>
        </p:nvSpPr>
        <p:spPr>
          <a:xfrm>
            <a:off x="1779905" y="1429385"/>
            <a:ext cx="8632190" cy="11207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kumimoji="1" lang="en-US" altLang="zh-CN" sz="4600" b="1">
                <a:solidFill>
                  <a:srgbClr val="0F345E"/>
                </a:solidFill>
                <a:latin typeface="Helvetica" charset="0"/>
                <a:ea typeface="Helvetica" charset="0"/>
                <a:cs typeface="Helvetica" charset="0"/>
              </a:rPr>
              <a:t>COPPABELLA </a:t>
            </a:r>
          </a:p>
          <a:p>
            <a:pPr marL="0" indent="0">
              <a:lnSpc>
                <a:spcPct val="70000"/>
              </a:lnSpc>
              <a:buNone/>
            </a:pPr>
            <a:r>
              <a:rPr kumimoji="1" lang="en-US" altLang="zh-CN" sz="4600" b="1">
                <a:solidFill>
                  <a:srgbClr val="0F345E"/>
                </a:solidFill>
                <a:latin typeface="Helvetica" charset="0"/>
                <a:ea typeface="Helvetica" charset="0"/>
                <a:cs typeface="Helvetica" charset="0"/>
              </a:rPr>
              <a:t>WIND FARM</a:t>
            </a:r>
          </a:p>
        </p:txBody>
      </p:sp>
      <p:sp>
        <p:nvSpPr>
          <p:cNvPr id="15" name="文本占位符 23"/>
          <p:cNvSpPr txBox="1"/>
          <p:nvPr/>
        </p:nvSpPr>
        <p:spPr>
          <a:xfrm>
            <a:off x="1786256" y="3542975"/>
            <a:ext cx="2149157" cy="347345"/>
          </a:xfrm>
          <a:prstGeom prst="rect">
            <a:avLst/>
          </a:prstGeom>
        </p:spPr>
        <p:txBody>
          <a:bodyPr lIns="36000" tIns="0" rIns="0" b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latin typeface="Helvetica"/>
                <a:ea typeface="Helvetica" charset="0"/>
                <a:cs typeface="Helvetica"/>
              </a:rPr>
              <a:t>11 July 2024</a:t>
            </a:r>
            <a:endParaRPr lang="zh-CN" altLang="en-US">
              <a:latin typeface="Helvetica"/>
              <a:ea typeface="Helvetica" charset="0"/>
              <a:cs typeface="Helvetica" charset="0"/>
            </a:endParaRPr>
          </a:p>
        </p:txBody>
      </p:sp>
      <p:sp>
        <p:nvSpPr>
          <p:cNvPr id="16" name="副标题 2"/>
          <p:cNvSpPr txBox="1"/>
          <p:nvPr/>
        </p:nvSpPr>
        <p:spPr>
          <a:xfrm>
            <a:off x="1786256" y="2645410"/>
            <a:ext cx="7549832" cy="1064198"/>
          </a:xfrm>
          <a:prstGeom prst="rect">
            <a:avLst/>
          </a:prstGeom>
        </p:spPr>
        <p:txBody>
          <a:bodyPr lIns="36000" tIns="0" rIns="0" bIns="0" anchor="ctr" anchorCtr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200" kern="1200">
                <a:solidFill>
                  <a:srgbClr val="00A0E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zh-CN" sz="1800" spc="100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Project Update for CCC Members </a:t>
            </a:r>
            <a:endParaRPr lang="zh-CN" altLang="en-US" sz="1800" spc="100">
              <a:solidFill>
                <a:schemeClr val="tx1">
                  <a:lumMod val="75000"/>
                  <a:lumOff val="2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313920" y="1757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  <p:pic>
        <p:nvPicPr>
          <p:cNvPr id="13" name="图片 12" descr="C:\Users\zhangxueying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742469" y="324889"/>
            <a:ext cx="1930505" cy="53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05E28-AD22-432A-8BE5-B28178BCC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51" y="975689"/>
            <a:ext cx="3826117" cy="50789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E03853-5B38-4175-8BA7-ABC0F0980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10</a:t>
            </a:fld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8423" y="60325"/>
            <a:ext cx="5436364" cy="5611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AU" altLang="zh-CN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Coppabella Wind Turbine Layout</a:t>
            </a:r>
            <a:endParaRPr kumimoji="1" lang="en-US" altLang="zh-CN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E83A1FF-1EC3-41BD-853B-9EEDF613C668}"/>
              </a:ext>
            </a:extLst>
          </p:cNvPr>
          <p:cNvSpPr/>
          <p:nvPr/>
        </p:nvSpPr>
        <p:spPr>
          <a:xfrm>
            <a:off x="10158984" y="6010848"/>
            <a:ext cx="1463040" cy="603504"/>
          </a:xfrm>
          <a:prstGeom prst="rightArrow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>
                <a:solidFill>
                  <a:schemeClr val="accent1"/>
                </a:solidFill>
              </a:rPr>
              <a:t>Yass Valley Council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0E9EE0AE-3BB1-47CD-87E6-DC507248CCB6}"/>
              </a:ext>
            </a:extLst>
          </p:cNvPr>
          <p:cNvSpPr/>
          <p:nvPr/>
        </p:nvSpPr>
        <p:spPr>
          <a:xfrm>
            <a:off x="7494023" y="6011394"/>
            <a:ext cx="1463040" cy="603504"/>
          </a:xfrm>
          <a:prstGeom prst="leftArrow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00">
                <a:solidFill>
                  <a:schemeClr val="accent1"/>
                </a:solidFill>
              </a:rPr>
              <a:t>Hilltops Council</a:t>
            </a:r>
            <a:endParaRPr lang="en-AU" sz="105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C5C87-22A4-4C0E-AA29-C6CED5152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909" y="60325"/>
            <a:ext cx="3347482" cy="1801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FFD17-53A1-406F-B7E9-4D8D5E6783ED}"/>
              </a:ext>
            </a:extLst>
          </p:cNvPr>
          <p:cNvSpPr txBox="1"/>
          <p:nvPr/>
        </p:nvSpPr>
        <p:spPr>
          <a:xfrm>
            <a:off x="8912258" y="1556659"/>
            <a:ext cx="2709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FF0000"/>
                </a:solidFill>
              </a:rPr>
              <a:t>275 km from Port Kembla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5D4D10-8530-4E9F-8A8A-8AB9BEF0B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77" y="3662113"/>
            <a:ext cx="3698566" cy="3135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6BFCA1-9139-47E3-9BD9-B3A0CADE3AA2}"/>
              </a:ext>
            </a:extLst>
          </p:cNvPr>
          <p:cNvSpPr txBox="1"/>
          <p:nvPr/>
        </p:nvSpPr>
        <p:spPr>
          <a:xfrm flipH="1">
            <a:off x="219887" y="6422571"/>
            <a:ext cx="2268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>
                <a:solidFill>
                  <a:srgbClr val="FF0000"/>
                </a:solidFill>
              </a:rPr>
              <a:t>75 WTG Approved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29B41-B107-4F2D-A614-055B2E6C2513}"/>
              </a:ext>
            </a:extLst>
          </p:cNvPr>
          <p:cNvSpPr txBox="1"/>
          <p:nvPr/>
        </p:nvSpPr>
        <p:spPr>
          <a:xfrm>
            <a:off x="4423507" y="4972594"/>
            <a:ext cx="239950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Recap – scope of 30% Civils Design Screening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1257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BAD3C2-845C-45B2-B043-B9B7D5066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1176256"/>
            <a:ext cx="12167616" cy="5681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648B4B-A643-4DAC-8977-48D924981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417" y="1064496"/>
            <a:ext cx="11274915" cy="5681743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B5AF073-DCCE-4272-9639-948D10DBCEC2}"/>
              </a:ext>
            </a:extLst>
          </p:cNvPr>
          <p:cNvSpPr txBox="1">
            <a:spLocks/>
          </p:cNvSpPr>
          <p:nvPr/>
        </p:nvSpPr>
        <p:spPr>
          <a:xfrm>
            <a:off x="646546" y="762949"/>
            <a:ext cx="11533262" cy="609504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en-AU" sz="1800" dirty="0">
                <a:latin typeface="Helvetica" charset="0"/>
                <a:cs typeface="Helvetica" charset="0"/>
              </a:rPr>
              <a:t>Project has progressed civil design screening of all WTG installations</a:t>
            </a:r>
          </a:p>
          <a:p>
            <a:r>
              <a:rPr lang="en-AU" sz="1600" dirty="0"/>
              <a:t>Purpose is to:</a:t>
            </a:r>
          </a:p>
          <a:p>
            <a:pPr lvl="1"/>
            <a:r>
              <a:rPr lang="en-AU" sz="1200" dirty="0"/>
              <a:t>Identify any problematic WTG installations now rather than at site - </a:t>
            </a:r>
            <a:r>
              <a:rPr lang="en-AU" sz="1200" b="1" dirty="0">
                <a:solidFill>
                  <a:srgbClr val="FFC000"/>
                </a:solidFill>
                <a:highlight>
                  <a:srgbClr val="EEEEEE"/>
                </a:highlight>
              </a:rPr>
              <a:t>completed</a:t>
            </a:r>
          </a:p>
          <a:p>
            <a:pPr lvl="1"/>
            <a:r>
              <a:rPr lang="en-AU" sz="1200" dirty="0"/>
              <a:t>Optimise design to minimise ground impact activities – </a:t>
            </a:r>
            <a:r>
              <a:rPr lang="en-AU" sz="1200" b="1" dirty="0">
                <a:solidFill>
                  <a:srgbClr val="FFC000"/>
                </a:solidFill>
                <a:highlight>
                  <a:srgbClr val="EEEEEE"/>
                </a:highlight>
              </a:rPr>
              <a:t>completed (30% Design) </a:t>
            </a:r>
          </a:p>
          <a:p>
            <a:pPr lvl="1"/>
            <a:r>
              <a:rPr lang="en-AU" sz="1200" dirty="0"/>
              <a:t>Support contractor selection – </a:t>
            </a:r>
            <a:r>
              <a:rPr lang="en-AU" sz="1200" b="1" dirty="0">
                <a:solidFill>
                  <a:srgbClr val="FFC000"/>
                </a:solidFill>
                <a:highlight>
                  <a:srgbClr val="EEEEEE"/>
                </a:highlight>
              </a:rPr>
              <a:t>contractor in pricing   </a:t>
            </a:r>
          </a:p>
          <a:p>
            <a:pPr lvl="1"/>
            <a:endParaRPr lang="en-AU" sz="1200" dirty="0"/>
          </a:p>
          <a:p>
            <a:pPr lvl="1"/>
            <a:endParaRPr lang="en-AU" sz="1200" dirty="0"/>
          </a:p>
          <a:p>
            <a:r>
              <a:rPr lang="en-AU" sz="1600" dirty="0"/>
              <a:t>Process is to step through complex topography areas:</a:t>
            </a:r>
          </a:p>
          <a:p>
            <a:pPr lvl="1"/>
            <a:r>
              <a:rPr lang="en-AU" sz="1200" dirty="0"/>
              <a:t>Reduce need for earthworks – </a:t>
            </a:r>
            <a:r>
              <a:rPr lang="en-AU" sz="1200" b="1" dirty="0">
                <a:solidFill>
                  <a:srgbClr val="FFC000"/>
                </a:solidFill>
                <a:highlight>
                  <a:srgbClr val="EEEEEE"/>
                </a:highlight>
              </a:rPr>
              <a:t>material reduction / options achieved,  potential for further</a:t>
            </a:r>
          </a:p>
          <a:p>
            <a:pPr lvl="1"/>
            <a:r>
              <a:rPr lang="en-AU" sz="1200" dirty="0"/>
              <a:t>Reduce road gradients – </a:t>
            </a:r>
            <a:r>
              <a:rPr lang="en-AU" sz="1200" b="1" dirty="0">
                <a:solidFill>
                  <a:srgbClr val="FFC000"/>
                </a:solidFill>
                <a:highlight>
                  <a:srgbClr val="EEEEEE"/>
                </a:highlight>
              </a:rPr>
              <a:t>reduced high % gradient road lengths </a:t>
            </a:r>
          </a:p>
          <a:p>
            <a:pPr lvl="1"/>
            <a:r>
              <a:rPr lang="en-AU" sz="1200" dirty="0"/>
              <a:t>De-risk construction activities - </a:t>
            </a:r>
            <a:r>
              <a:rPr lang="en-AU" sz="1200" b="1" dirty="0">
                <a:solidFill>
                  <a:srgbClr val="FFC000"/>
                </a:solidFill>
                <a:highlight>
                  <a:srgbClr val="EEEEEE"/>
                </a:highlight>
              </a:rPr>
              <a:t>achieved </a:t>
            </a: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11</a:t>
            </a:fld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46148" y="231775"/>
            <a:ext cx="5436364" cy="5611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AU" altLang="zh-CN" sz="2400" dirty="0">
                <a:latin typeface="Helvetica" charset="0"/>
                <a:ea typeface="Helvetica" charset="0"/>
                <a:cs typeface="Helvetica" charset="0"/>
              </a:rPr>
              <a:t>Coppabella Civils Design –1H24</a:t>
            </a:r>
            <a:endParaRPr kumimoji="1" lang="en-US" altLang="zh-CN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7E40F-677C-4F9F-9576-E62AEA106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35" y="4017128"/>
            <a:ext cx="3797483" cy="2540569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41C012FF-3D2A-4C77-8AAD-8E6CA88D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668" y="4255764"/>
            <a:ext cx="4375437" cy="25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248B32E4-818F-4FC8-ABFD-E3F39ADF6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076" y="1721979"/>
            <a:ext cx="4375437" cy="253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C9A3A0E-FC43-46E9-BBC0-9FC4730A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21" y="3541222"/>
            <a:ext cx="6165130" cy="324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52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46148" y="231775"/>
            <a:ext cx="4959352" cy="5611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AU" altLang="zh-CN" sz="2400" dirty="0">
                <a:latin typeface="Helvetica" charset="0"/>
                <a:ea typeface="Helvetica" charset="0"/>
                <a:cs typeface="Helvetica" charset="0"/>
              </a:rPr>
              <a:t>Project Timeline - 3Q24</a:t>
            </a:r>
            <a:endParaRPr kumimoji="1" lang="en-US" altLang="zh-CN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648B4B-A643-4DAC-8977-48D924981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417" y="485774"/>
            <a:ext cx="11274915" cy="6260465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B5AF073-DCCE-4272-9639-948D10DBCEC2}"/>
              </a:ext>
            </a:extLst>
          </p:cNvPr>
          <p:cNvSpPr txBox="1">
            <a:spLocks/>
          </p:cNvSpPr>
          <p:nvPr/>
        </p:nvSpPr>
        <p:spPr>
          <a:xfrm>
            <a:off x="852927" y="705799"/>
            <a:ext cx="4959352" cy="586327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en-AU" sz="1800" dirty="0">
                <a:solidFill>
                  <a:schemeClr val="accent3"/>
                </a:solidFill>
                <a:latin typeface="Helvetica" charset="0"/>
                <a:cs typeface="Helvetica" charset="0"/>
              </a:rPr>
              <a:t>Key Dates</a:t>
            </a:r>
            <a:br>
              <a:rPr kumimoji="1" lang="en-AU" sz="1800" dirty="0">
                <a:solidFill>
                  <a:schemeClr val="accent3"/>
                </a:solidFill>
                <a:latin typeface="Helvetica" charset="0"/>
                <a:cs typeface="Helvetica" charset="0"/>
              </a:rPr>
            </a:br>
            <a:endParaRPr lang="en-AU" sz="1600" dirty="0"/>
          </a:p>
          <a:p>
            <a:pPr marL="0" indent="0">
              <a:buNone/>
            </a:pPr>
            <a:r>
              <a:rPr lang="en-AU" sz="1600" dirty="0"/>
              <a:t>Q3 2024</a:t>
            </a:r>
          </a:p>
          <a:p>
            <a:r>
              <a:rPr lang="en-AU" sz="1600" dirty="0"/>
              <a:t>GW Approvals / Investment funding (active)  </a:t>
            </a:r>
          </a:p>
          <a:p>
            <a:r>
              <a:rPr lang="en-AU" sz="1600" dirty="0"/>
              <a:t>Planning</a:t>
            </a:r>
          </a:p>
          <a:p>
            <a:pPr lvl="1"/>
            <a:r>
              <a:rPr lang="en-AU" sz="1200" dirty="0"/>
              <a:t>Compliance / plans  </a:t>
            </a:r>
          </a:p>
          <a:p>
            <a:r>
              <a:rPr lang="en-AU" sz="1600" dirty="0"/>
              <a:t>Civils Design (Stage 1) - complete </a:t>
            </a:r>
          </a:p>
          <a:p>
            <a:r>
              <a:rPr lang="en-AU" sz="1600" dirty="0"/>
              <a:t>BOP re-tenders – (active) </a:t>
            </a:r>
          </a:p>
          <a:p>
            <a:r>
              <a:rPr lang="en-AU" sz="1600" dirty="0"/>
              <a:t>Grid Works 132kV</a:t>
            </a:r>
          </a:p>
          <a:p>
            <a:pPr lvl="1"/>
            <a:r>
              <a:rPr lang="en-AU" sz="1200" dirty="0" err="1"/>
              <a:t>Transgrid</a:t>
            </a:r>
            <a:r>
              <a:rPr lang="en-AU" sz="1200" dirty="0"/>
              <a:t> – Offer To Connect</a:t>
            </a:r>
            <a:endParaRPr lang="en-AU" sz="1600" dirty="0"/>
          </a:p>
          <a:p>
            <a:pPr marL="457200" lvl="1" indent="0">
              <a:buNone/>
            </a:pPr>
            <a:endParaRPr lang="en-AU" sz="1200" dirty="0"/>
          </a:p>
          <a:p>
            <a:pPr marL="0" indent="0">
              <a:buNone/>
            </a:pPr>
            <a:r>
              <a:rPr lang="en-AU" sz="1600" dirty="0"/>
              <a:t>Q4 2024</a:t>
            </a:r>
            <a:endParaRPr lang="en-AU" sz="1200" dirty="0"/>
          </a:p>
          <a:p>
            <a:r>
              <a:rPr lang="en-AU" sz="1600" dirty="0"/>
              <a:t>Initial Works</a:t>
            </a:r>
          </a:p>
          <a:p>
            <a:pPr lvl="1"/>
            <a:r>
              <a:rPr lang="en-AU" sz="1200" dirty="0"/>
              <a:t>Met mast deployment</a:t>
            </a:r>
          </a:p>
          <a:p>
            <a:pPr lvl="1"/>
            <a:r>
              <a:rPr lang="en-AU" sz="1200" dirty="0"/>
              <a:t>Public Roads Upgrade Works (on NTP) </a:t>
            </a:r>
          </a:p>
          <a:p>
            <a:r>
              <a:rPr lang="en-AU" sz="1600" dirty="0"/>
              <a:t>Notice to Proceed (NTP)</a:t>
            </a:r>
            <a:endParaRPr lang="en-AU" sz="1200" dirty="0"/>
          </a:p>
          <a:p>
            <a:pPr lvl="1"/>
            <a:r>
              <a:rPr lang="en-AU" sz="1200" dirty="0"/>
              <a:t>Electrical BOP </a:t>
            </a:r>
          </a:p>
          <a:p>
            <a:pPr lvl="1"/>
            <a:r>
              <a:rPr lang="en-AU" sz="1200" dirty="0"/>
              <a:t>Civils BOP</a:t>
            </a:r>
          </a:p>
          <a:p>
            <a:pPr lvl="1"/>
            <a:r>
              <a:rPr lang="en-AU" sz="1200" dirty="0"/>
              <a:t>Turbine Supply &amp; Install </a:t>
            </a:r>
          </a:p>
          <a:p>
            <a:pPr lvl="1"/>
            <a:r>
              <a:rPr lang="en-AU" sz="1200" dirty="0" err="1"/>
              <a:t>Transgrid</a:t>
            </a:r>
            <a:r>
              <a:rPr lang="en-AU" sz="1200" dirty="0"/>
              <a:t> Grid Transmission works   </a:t>
            </a:r>
          </a:p>
        </p:txBody>
      </p:sp>
    </p:spTree>
    <p:extLst>
      <p:ext uri="{BB962C8B-B14F-4D97-AF65-F5344CB8AC3E}">
        <p14:creationId xmlns:p14="http://schemas.microsoft.com/office/powerpoint/2010/main" val="2178091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13</a:t>
            </a:fld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46148" y="231775"/>
            <a:ext cx="4959352" cy="5611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AU" altLang="zh-CN" sz="2400">
                <a:latin typeface="Helvetica" charset="0"/>
                <a:ea typeface="Helvetica" charset="0"/>
                <a:cs typeface="Helvetica" charset="0"/>
              </a:rPr>
              <a:t>Project Timeline</a:t>
            </a:r>
            <a:endParaRPr kumimoji="1" lang="en-US" altLang="zh-CN" sz="240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sp>
        <p:nvSpPr>
          <p:cNvPr id="8" name="Rectangle 206">
            <a:extLst>
              <a:ext uri="{FF2B5EF4-FFF2-40B4-BE49-F238E27FC236}">
                <a16:creationId xmlns:a16="http://schemas.microsoft.com/office/drawing/2014/main" id="{0378248F-240E-47F4-9F76-F3DE89253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125" y="1014889"/>
            <a:ext cx="88188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39694" fontAlgn="base">
              <a:spcBef>
                <a:spcPct val="0"/>
              </a:spcBef>
              <a:spcAft>
                <a:spcPct val="0"/>
              </a:spcAft>
            </a:pPr>
            <a:r>
              <a:rPr lang="en-AU" b="1">
                <a:solidFill>
                  <a:schemeClr val="bg1">
                    <a:lumMod val="50000"/>
                  </a:schemeClr>
                </a:solidFill>
                <a:latin typeface="Raleway Medium" pitchFamily="34" charset="0"/>
                <a:cs typeface="Arial" pitchFamily="34" charset="0"/>
              </a:rPr>
              <a:t>Project Activities</a:t>
            </a:r>
            <a:endParaRPr lang="en-AU" b="1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Raleway Medium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9DBF3C-1992-4007-A889-069E61E555F2}"/>
              </a:ext>
            </a:extLst>
          </p:cNvPr>
          <p:cNvSpPr txBox="1"/>
          <p:nvPr/>
        </p:nvSpPr>
        <p:spPr>
          <a:xfrm>
            <a:off x="1718279" y="1463229"/>
            <a:ext cx="8492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770B5"/>
                </a:solidFill>
                <a:latin typeface="Raleway Medium"/>
                <a:cs typeface="Arial" pitchFamily="34" charset="0"/>
              </a:rPr>
              <a:t>Indicative timeline, may change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4B2EC-B239-4D29-A0D9-5F8FB5CFD52A}"/>
              </a:ext>
            </a:extLst>
          </p:cNvPr>
          <p:cNvSpPr txBox="1"/>
          <p:nvPr/>
        </p:nvSpPr>
        <p:spPr>
          <a:xfrm>
            <a:off x="1401353" y="2003066"/>
            <a:ext cx="10480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dirty="0">
                <a:solidFill>
                  <a:schemeClr val="accent1">
                    <a:lumMod val="50000"/>
                  </a:schemeClr>
                </a:solidFill>
              </a:rPr>
              <a:t>Initial 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35FD8-470E-4FB2-AB3E-C168E7890894}"/>
              </a:ext>
            </a:extLst>
          </p:cNvPr>
          <p:cNvSpPr txBox="1"/>
          <p:nvPr/>
        </p:nvSpPr>
        <p:spPr>
          <a:xfrm>
            <a:off x="10402010" y="6128856"/>
            <a:ext cx="13887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50">
                <a:solidFill>
                  <a:schemeClr val="accent1">
                    <a:lumMod val="50000"/>
                  </a:schemeClr>
                </a:solidFill>
              </a:rPr>
              <a:t>Full Operations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FC71C8-76B2-4CF2-AEE9-182124F9FFF1}"/>
              </a:ext>
            </a:extLst>
          </p:cNvPr>
          <p:cNvCxnSpPr>
            <a:cxnSpLocks/>
          </p:cNvCxnSpPr>
          <p:nvPr/>
        </p:nvCxnSpPr>
        <p:spPr>
          <a:xfrm>
            <a:off x="1075764" y="2067495"/>
            <a:ext cx="0" cy="18322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EF623C-7352-4AA2-B1FE-3AAFC8BA5C2B}"/>
              </a:ext>
            </a:extLst>
          </p:cNvPr>
          <p:cNvCxnSpPr>
            <a:cxnSpLocks/>
          </p:cNvCxnSpPr>
          <p:nvPr/>
        </p:nvCxnSpPr>
        <p:spPr>
          <a:xfrm>
            <a:off x="10921472" y="5440868"/>
            <a:ext cx="0" cy="33611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9D0AAE0-493F-4BC9-B7E4-33C1BC271E07}"/>
              </a:ext>
            </a:extLst>
          </p:cNvPr>
          <p:cNvSpPr txBox="1"/>
          <p:nvPr/>
        </p:nvSpPr>
        <p:spPr>
          <a:xfrm>
            <a:off x="5576693" y="4716865"/>
            <a:ext cx="2214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accent1">
                    <a:lumMod val="50000"/>
                  </a:schemeClr>
                </a:solidFill>
              </a:rPr>
              <a:t>Turbine deliveries commence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FC190C-71CD-CDD8-C9AD-C36C6131900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100933" y="2130024"/>
            <a:ext cx="300420" cy="6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B0D3CC6-B015-CD87-2396-E566171B6A87}"/>
              </a:ext>
            </a:extLst>
          </p:cNvPr>
          <p:cNvCxnSpPr>
            <a:cxnSpLocks/>
          </p:cNvCxnSpPr>
          <p:nvPr/>
        </p:nvCxnSpPr>
        <p:spPr>
          <a:xfrm flipV="1">
            <a:off x="2282580" y="2125823"/>
            <a:ext cx="315640" cy="7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6F2C836-D0E4-903A-1E4E-092F66187CF0}"/>
              </a:ext>
            </a:extLst>
          </p:cNvPr>
          <p:cNvSpPr txBox="1"/>
          <p:nvPr/>
        </p:nvSpPr>
        <p:spPr>
          <a:xfrm>
            <a:off x="1058788" y="2230779"/>
            <a:ext cx="15394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>
                <a:solidFill>
                  <a:schemeClr val="accent1">
                    <a:lumMod val="50000"/>
                  </a:schemeClr>
                </a:solidFill>
              </a:rPr>
              <a:t>Transmission: Preliminary designs &amp; procurement specifications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>
                <a:solidFill>
                  <a:schemeClr val="accent1">
                    <a:lumMod val="50000"/>
                  </a:schemeClr>
                </a:solidFill>
              </a:rPr>
              <a:t>Offsite Road Upgrades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>
                <a:solidFill>
                  <a:schemeClr val="accent1">
                    <a:lumMod val="50000"/>
                  </a:schemeClr>
                </a:solidFill>
              </a:rPr>
              <a:t>Site Calibration Met Masts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>
                <a:solidFill>
                  <a:schemeClr val="accent1">
                    <a:lumMod val="50000"/>
                  </a:schemeClr>
                </a:solidFill>
              </a:rPr>
              <a:t>Geotech investigations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C0F18B-B8AF-E9F5-CFA1-80392FD9E016}"/>
              </a:ext>
            </a:extLst>
          </p:cNvPr>
          <p:cNvSpPr txBox="1"/>
          <p:nvPr/>
        </p:nvSpPr>
        <p:spPr>
          <a:xfrm>
            <a:off x="5047981" y="2386067"/>
            <a:ext cx="10480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>
                <a:solidFill>
                  <a:schemeClr val="accent1">
                    <a:lumMod val="50000"/>
                  </a:schemeClr>
                </a:solidFill>
              </a:rPr>
              <a:t>Civil Works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2E3357C-8F8D-D8C8-1EBF-1F4904D3765A}"/>
              </a:ext>
            </a:extLst>
          </p:cNvPr>
          <p:cNvCxnSpPr>
            <a:cxnSpLocks/>
            <a:stCxn id="50" idx="1"/>
          </p:cNvCxnSpPr>
          <p:nvPr/>
        </p:nvCxnSpPr>
        <p:spPr>
          <a:xfrm flipH="1">
            <a:off x="2676988" y="2513025"/>
            <a:ext cx="2370993" cy="2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E8B944E-5BB6-DF19-ED69-CEDF9CDEC649}"/>
              </a:ext>
            </a:extLst>
          </p:cNvPr>
          <p:cNvCxnSpPr>
            <a:cxnSpLocks/>
          </p:cNvCxnSpPr>
          <p:nvPr/>
        </p:nvCxnSpPr>
        <p:spPr>
          <a:xfrm>
            <a:off x="5964725" y="2512309"/>
            <a:ext cx="25652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65CC78D-E0BF-EF0A-EDB1-976914EEC78D}"/>
              </a:ext>
            </a:extLst>
          </p:cNvPr>
          <p:cNvSpPr txBox="1"/>
          <p:nvPr/>
        </p:nvSpPr>
        <p:spPr>
          <a:xfrm>
            <a:off x="2990914" y="2757193"/>
            <a:ext cx="35445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accent1">
                    <a:lumMod val="50000"/>
                  </a:schemeClr>
                </a:solidFill>
              </a:rPr>
              <a:t>Start of turbine access road construction including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145486-B879-BA86-FD98-37AEDD494C1C}"/>
              </a:ext>
            </a:extLst>
          </p:cNvPr>
          <p:cNvSpPr txBox="1"/>
          <p:nvPr/>
        </p:nvSpPr>
        <p:spPr>
          <a:xfrm>
            <a:off x="3550181" y="2958484"/>
            <a:ext cx="33236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accent1">
                    <a:lumMod val="50000"/>
                  </a:schemeClr>
                </a:solidFill>
              </a:rPr>
              <a:t>Start turbine foundation and hardstand construction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9645246-2E9B-0B01-91D7-E2004A86AC1C}"/>
              </a:ext>
            </a:extLst>
          </p:cNvPr>
          <p:cNvCxnSpPr>
            <a:cxnSpLocks/>
          </p:cNvCxnSpPr>
          <p:nvPr/>
        </p:nvCxnSpPr>
        <p:spPr>
          <a:xfrm>
            <a:off x="2633056" y="2067494"/>
            <a:ext cx="0" cy="18322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5267DBA-843B-53AA-2CFB-BA4E3684E47B}"/>
              </a:ext>
            </a:extLst>
          </p:cNvPr>
          <p:cNvCxnSpPr>
            <a:cxnSpLocks/>
          </p:cNvCxnSpPr>
          <p:nvPr/>
        </p:nvCxnSpPr>
        <p:spPr>
          <a:xfrm>
            <a:off x="8570416" y="2494021"/>
            <a:ext cx="0" cy="6816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85C63D15-94E4-A865-C866-38EDAB35F3EB}"/>
              </a:ext>
            </a:extLst>
          </p:cNvPr>
          <p:cNvSpPr txBox="1"/>
          <p:nvPr/>
        </p:nvSpPr>
        <p:spPr>
          <a:xfrm>
            <a:off x="2659864" y="2555578"/>
            <a:ext cx="18938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accent1">
                    <a:lumMod val="50000"/>
                  </a:schemeClr>
                </a:solidFill>
              </a:rPr>
              <a:t>Site Establishment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A55297-F483-9115-FC34-8E6C5F0C225E}"/>
              </a:ext>
            </a:extLst>
          </p:cNvPr>
          <p:cNvSpPr txBox="1"/>
          <p:nvPr/>
        </p:nvSpPr>
        <p:spPr>
          <a:xfrm>
            <a:off x="6777004" y="3214491"/>
            <a:ext cx="1965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>
                <a:solidFill>
                  <a:schemeClr val="accent1">
                    <a:lumMod val="50000"/>
                  </a:schemeClr>
                </a:solidFill>
              </a:rPr>
              <a:t>Electrical Works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8DC9FB5-42D0-C71F-B098-84D661006DAA}"/>
              </a:ext>
            </a:extLst>
          </p:cNvPr>
          <p:cNvSpPr txBox="1"/>
          <p:nvPr/>
        </p:nvSpPr>
        <p:spPr>
          <a:xfrm>
            <a:off x="7064735" y="4516090"/>
            <a:ext cx="25711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1">
                    <a:lumMod val="50000"/>
                  </a:schemeClr>
                </a:solidFill>
              </a:rPr>
              <a:t>Turbine Deliveries and Installation</a:t>
            </a:r>
            <a:endParaRPr lang="en-AU" sz="105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5B0CED6-1EEF-28B7-056E-2A25B3B20E00}"/>
              </a:ext>
            </a:extLst>
          </p:cNvPr>
          <p:cNvSpPr txBox="1"/>
          <p:nvPr/>
        </p:nvSpPr>
        <p:spPr>
          <a:xfrm>
            <a:off x="9196742" y="5200203"/>
            <a:ext cx="15406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chemeClr val="accent1">
                    <a:lumMod val="50000"/>
                  </a:schemeClr>
                </a:solidFill>
              </a:rPr>
              <a:t>Turbine Testing and Commissioning</a:t>
            </a:r>
            <a:endParaRPr lang="en-AU" sz="105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4BA51EF-C310-F013-5866-763C7B70C3C5}"/>
              </a:ext>
            </a:extLst>
          </p:cNvPr>
          <p:cNvSpPr txBox="1"/>
          <p:nvPr/>
        </p:nvSpPr>
        <p:spPr>
          <a:xfrm>
            <a:off x="5678808" y="4958129"/>
            <a:ext cx="2214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accent1">
                    <a:lumMod val="50000"/>
                  </a:schemeClr>
                </a:solidFill>
              </a:rPr>
              <a:t>Turbine installations commence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8F7D148-A22D-D990-08C1-E273CEE7E241}"/>
              </a:ext>
            </a:extLst>
          </p:cNvPr>
          <p:cNvCxnSpPr>
            <a:cxnSpLocks/>
          </p:cNvCxnSpPr>
          <p:nvPr/>
        </p:nvCxnSpPr>
        <p:spPr>
          <a:xfrm>
            <a:off x="4257928" y="3351201"/>
            <a:ext cx="0" cy="6919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137ABFE6-ECCE-22F1-9B55-7D327C270A4A}"/>
              </a:ext>
            </a:extLst>
          </p:cNvPr>
          <p:cNvSpPr txBox="1"/>
          <p:nvPr/>
        </p:nvSpPr>
        <p:spPr>
          <a:xfrm>
            <a:off x="4241048" y="3421962"/>
            <a:ext cx="18938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accent1">
                    <a:lumMod val="50000"/>
                  </a:schemeClr>
                </a:solidFill>
              </a:rPr>
              <a:t>Site Establishment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E2A09C8-C094-B7E8-0DD4-96C1E7D53761}"/>
              </a:ext>
            </a:extLst>
          </p:cNvPr>
          <p:cNvSpPr txBox="1"/>
          <p:nvPr/>
        </p:nvSpPr>
        <p:spPr>
          <a:xfrm>
            <a:off x="4990240" y="3619529"/>
            <a:ext cx="25711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accent1">
                    <a:lumMod val="50000"/>
                  </a:schemeClr>
                </a:solidFill>
              </a:rPr>
              <a:t>Start cable trenching and installation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863740C-D290-6264-69A6-F39F0D6A1942}"/>
              </a:ext>
            </a:extLst>
          </p:cNvPr>
          <p:cNvSpPr txBox="1"/>
          <p:nvPr/>
        </p:nvSpPr>
        <p:spPr>
          <a:xfrm>
            <a:off x="6850910" y="3835525"/>
            <a:ext cx="25711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accent1">
                    <a:lumMod val="50000"/>
                  </a:schemeClr>
                </a:solidFill>
              </a:rPr>
              <a:t>Start cable terminations and testing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FC359C8-13EF-F882-A988-4A7EB17FA633}"/>
              </a:ext>
            </a:extLst>
          </p:cNvPr>
          <p:cNvCxnSpPr>
            <a:cxnSpLocks/>
          </p:cNvCxnSpPr>
          <p:nvPr/>
        </p:nvCxnSpPr>
        <p:spPr>
          <a:xfrm>
            <a:off x="10573959" y="3351201"/>
            <a:ext cx="0" cy="69191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55E3A81-F152-A47D-800D-17868BAC1DF7}"/>
              </a:ext>
            </a:extLst>
          </p:cNvPr>
          <p:cNvCxnSpPr>
            <a:cxnSpLocks/>
          </p:cNvCxnSpPr>
          <p:nvPr/>
        </p:nvCxnSpPr>
        <p:spPr>
          <a:xfrm>
            <a:off x="7968775" y="3351201"/>
            <a:ext cx="25652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F64CCDE-29D9-897D-8C0E-E4C1086D5486}"/>
              </a:ext>
            </a:extLst>
          </p:cNvPr>
          <p:cNvCxnSpPr>
            <a:cxnSpLocks/>
            <a:stCxn id="85" idx="1"/>
          </p:cNvCxnSpPr>
          <p:nvPr/>
        </p:nvCxnSpPr>
        <p:spPr>
          <a:xfrm flipH="1">
            <a:off x="4304583" y="3341449"/>
            <a:ext cx="2472421" cy="3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9467D71-C5F7-39D8-4251-B2A504419AA9}"/>
              </a:ext>
            </a:extLst>
          </p:cNvPr>
          <p:cNvCxnSpPr>
            <a:cxnSpLocks/>
          </p:cNvCxnSpPr>
          <p:nvPr/>
        </p:nvCxnSpPr>
        <p:spPr>
          <a:xfrm>
            <a:off x="5540793" y="4628627"/>
            <a:ext cx="0" cy="5319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60075318-9EEC-2D8F-A930-0E0F4B99B558}"/>
              </a:ext>
            </a:extLst>
          </p:cNvPr>
          <p:cNvSpPr txBox="1"/>
          <p:nvPr/>
        </p:nvSpPr>
        <p:spPr>
          <a:xfrm>
            <a:off x="4667200" y="2010038"/>
            <a:ext cx="18095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>
                <a:solidFill>
                  <a:schemeClr val="accent1">
                    <a:lumMod val="50000"/>
                  </a:schemeClr>
                </a:solidFill>
              </a:rPr>
              <a:t>Transmission Line Works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DE7171B-F315-8BD2-4C80-880CF6D72C8D}"/>
              </a:ext>
            </a:extLst>
          </p:cNvPr>
          <p:cNvCxnSpPr>
            <a:cxnSpLocks/>
          </p:cNvCxnSpPr>
          <p:nvPr/>
        </p:nvCxnSpPr>
        <p:spPr>
          <a:xfrm flipH="1">
            <a:off x="2676988" y="2125944"/>
            <a:ext cx="20280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1DF8460D-2B4F-1C02-6507-E7153101B52E}"/>
              </a:ext>
            </a:extLst>
          </p:cNvPr>
          <p:cNvCxnSpPr>
            <a:cxnSpLocks/>
            <a:stCxn id="110" idx="3"/>
          </p:cNvCxnSpPr>
          <p:nvPr/>
        </p:nvCxnSpPr>
        <p:spPr>
          <a:xfrm>
            <a:off x="6476780" y="2136996"/>
            <a:ext cx="2422766" cy="2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A3D49273-C2BB-221A-21AF-D51212D3F09A}"/>
              </a:ext>
            </a:extLst>
          </p:cNvPr>
          <p:cNvSpPr txBox="1"/>
          <p:nvPr/>
        </p:nvSpPr>
        <p:spPr>
          <a:xfrm>
            <a:off x="8350307" y="2210728"/>
            <a:ext cx="18938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>
                <a:solidFill>
                  <a:schemeClr val="accent1">
                    <a:lumMod val="50000"/>
                  </a:schemeClr>
                </a:solidFill>
              </a:rPr>
              <a:t>Substation Energisation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F7EDE7A-EED3-8203-0ED4-12FB1DFBDAEF}"/>
              </a:ext>
            </a:extLst>
          </p:cNvPr>
          <p:cNvSpPr/>
          <p:nvPr/>
        </p:nvSpPr>
        <p:spPr>
          <a:xfrm>
            <a:off x="8950741" y="2050361"/>
            <a:ext cx="171037" cy="1710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A05F0AF9-C303-A877-B4D6-F46A5474F039}"/>
              </a:ext>
            </a:extLst>
          </p:cNvPr>
          <p:cNvSpPr/>
          <p:nvPr/>
        </p:nvSpPr>
        <p:spPr>
          <a:xfrm>
            <a:off x="11010886" y="5925913"/>
            <a:ext cx="171037" cy="1710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E2E5980A-CB72-9913-C3BF-81CDA8E5D984}"/>
              </a:ext>
            </a:extLst>
          </p:cNvPr>
          <p:cNvCxnSpPr>
            <a:cxnSpLocks/>
          </p:cNvCxnSpPr>
          <p:nvPr/>
        </p:nvCxnSpPr>
        <p:spPr>
          <a:xfrm>
            <a:off x="10609858" y="4628626"/>
            <a:ext cx="0" cy="5319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C3A9D90-ADA4-B103-22CC-C2ADB3277803}"/>
              </a:ext>
            </a:extLst>
          </p:cNvPr>
          <p:cNvCxnSpPr>
            <a:cxnSpLocks/>
          </p:cNvCxnSpPr>
          <p:nvPr/>
        </p:nvCxnSpPr>
        <p:spPr>
          <a:xfrm flipH="1">
            <a:off x="5579419" y="4638078"/>
            <a:ext cx="14927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14DB5589-7576-B9A4-6318-AB544079695B}"/>
              </a:ext>
            </a:extLst>
          </p:cNvPr>
          <p:cNvCxnSpPr>
            <a:cxnSpLocks/>
          </p:cNvCxnSpPr>
          <p:nvPr/>
        </p:nvCxnSpPr>
        <p:spPr>
          <a:xfrm>
            <a:off x="9386214" y="4638078"/>
            <a:ext cx="11877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F0ACC347-7BA4-B49D-424F-60636C60D441}"/>
              </a:ext>
            </a:extLst>
          </p:cNvPr>
          <p:cNvSpPr txBox="1"/>
          <p:nvPr/>
        </p:nvSpPr>
        <p:spPr>
          <a:xfrm>
            <a:off x="9020536" y="5584951"/>
            <a:ext cx="2214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accent1">
                    <a:lumMod val="50000"/>
                  </a:schemeClr>
                </a:solidFill>
              </a:rPr>
              <a:t>Start WT Commissioning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6414A176-7DCD-2913-6B10-F40B01FFAAF5}"/>
              </a:ext>
            </a:extLst>
          </p:cNvPr>
          <p:cNvCxnSpPr>
            <a:cxnSpLocks/>
          </p:cNvCxnSpPr>
          <p:nvPr/>
        </p:nvCxnSpPr>
        <p:spPr>
          <a:xfrm>
            <a:off x="10598388" y="5440868"/>
            <a:ext cx="2773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E9996F97-E3B3-6CD7-CC79-A1036A3C3B82}"/>
              </a:ext>
            </a:extLst>
          </p:cNvPr>
          <p:cNvCxnSpPr>
            <a:cxnSpLocks/>
          </p:cNvCxnSpPr>
          <p:nvPr/>
        </p:nvCxnSpPr>
        <p:spPr>
          <a:xfrm flipH="1">
            <a:off x="9053024" y="5428120"/>
            <a:ext cx="2442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8FA3781-FA7A-E382-BDB8-4CB1A7F3E67F}"/>
              </a:ext>
            </a:extLst>
          </p:cNvPr>
          <p:cNvCxnSpPr>
            <a:cxnSpLocks/>
          </p:cNvCxnSpPr>
          <p:nvPr/>
        </p:nvCxnSpPr>
        <p:spPr>
          <a:xfrm>
            <a:off x="9020536" y="5428120"/>
            <a:ext cx="0" cy="33611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75FAA72-DF62-D9D2-4131-F1DF081797BD}"/>
              </a:ext>
            </a:extLst>
          </p:cNvPr>
          <p:cNvGrpSpPr/>
          <p:nvPr/>
        </p:nvGrpSpPr>
        <p:grpSpPr>
          <a:xfrm>
            <a:off x="1033665" y="4112004"/>
            <a:ext cx="3323626" cy="392329"/>
            <a:chOff x="1079" y="2070333"/>
            <a:chExt cx="884064" cy="353625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5D7C7B69-D1C3-2D03-162D-E4FE7A264F22}"/>
                </a:ext>
              </a:extLst>
            </p:cNvPr>
            <p:cNvSpPr/>
            <p:nvPr/>
          </p:nvSpPr>
          <p:spPr>
            <a:xfrm>
              <a:off x="1079" y="2070333"/>
              <a:ext cx="884064" cy="35362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6" name="Arrow: Chevron 4">
              <a:extLst>
                <a:ext uri="{FF2B5EF4-FFF2-40B4-BE49-F238E27FC236}">
                  <a16:creationId xmlns:a16="http://schemas.microsoft.com/office/drawing/2014/main" id="{19CBBD58-C51D-F6C5-EFB9-271236840C2E}"/>
                </a:ext>
              </a:extLst>
            </p:cNvPr>
            <p:cNvSpPr txBox="1"/>
            <p:nvPr/>
          </p:nvSpPr>
          <p:spPr>
            <a:xfrm>
              <a:off x="177892" y="2070333"/>
              <a:ext cx="530439" cy="353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050" kern="1200"/>
                <a:t>Year 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8EE6A2-5760-1B37-39C1-DD8A5BF2E565}"/>
              </a:ext>
            </a:extLst>
          </p:cNvPr>
          <p:cNvGrpSpPr/>
          <p:nvPr/>
        </p:nvGrpSpPr>
        <p:grpSpPr>
          <a:xfrm>
            <a:off x="7552125" y="4119614"/>
            <a:ext cx="3569065" cy="392329"/>
            <a:chOff x="1079" y="2070333"/>
            <a:chExt cx="884064" cy="353625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4A7F0280-1F42-102E-8BD5-4CC2A8C86CC3}"/>
                </a:ext>
              </a:extLst>
            </p:cNvPr>
            <p:cNvSpPr/>
            <p:nvPr/>
          </p:nvSpPr>
          <p:spPr>
            <a:xfrm>
              <a:off x="1079" y="2070333"/>
              <a:ext cx="884064" cy="353625"/>
            </a:xfrm>
            <a:prstGeom prst="chevron">
              <a:avLst/>
            </a:prstGeom>
            <a:solidFill>
              <a:srgbClr val="9BC2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9" name="Arrow: Chevron 4">
              <a:extLst>
                <a:ext uri="{FF2B5EF4-FFF2-40B4-BE49-F238E27FC236}">
                  <a16:creationId xmlns:a16="http://schemas.microsoft.com/office/drawing/2014/main" id="{4D73A759-2A6A-51D4-805D-7507E4F63C5A}"/>
                </a:ext>
              </a:extLst>
            </p:cNvPr>
            <p:cNvSpPr txBox="1"/>
            <p:nvPr/>
          </p:nvSpPr>
          <p:spPr>
            <a:xfrm>
              <a:off x="177892" y="2070333"/>
              <a:ext cx="530439" cy="353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050" kern="1200"/>
                <a:t>Year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01A13B-0FFB-153B-204A-642F410D9BA4}"/>
              </a:ext>
            </a:extLst>
          </p:cNvPr>
          <p:cNvGrpSpPr/>
          <p:nvPr/>
        </p:nvGrpSpPr>
        <p:grpSpPr>
          <a:xfrm>
            <a:off x="4299837" y="4119975"/>
            <a:ext cx="3323626" cy="392329"/>
            <a:chOff x="1079" y="2070333"/>
            <a:chExt cx="884064" cy="353625"/>
          </a:xfrm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79EE3F23-D4F1-A137-E9E7-6446E661ABD8}"/>
                </a:ext>
              </a:extLst>
            </p:cNvPr>
            <p:cNvSpPr/>
            <p:nvPr/>
          </p:nvSpPr>
          <p:spPr>
            <a:xfrm>
              <a:off x="1079" y="2070333"/>
              <a:ext cx="884064" cy="353625"/>
            </a:xfrm>
            <a:prstGeom prst="chevron">
              <a:avLst/>
            </a:prstGeom>
            <a:solidFill>
              <a:srgbClr val="82B2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22" name="Arrow: Chevron 4">
              <a:extLst>
                <a:ext uri="{FF2B5EF4-FFF2-40B4-BE49-F238E27FC236}">
                  <a16:creationId xmlns:a16="http://schemas.microsoft.com/office/drawing/2014/main" id="{AAE91875-A7A4-557F-179C-D4B1BAE537AE}"/>
                </a:ext>
              </a:extLst>
            </p:cNvPr>
            <p:cNvSpPr txBox="1"/>
            <p:nvPr/>
          </p:nvSpPr>
          <p:spPr>
            <a:xfrm>
              <a:off x="177892" y="2070333"/>
              <a:ext cx="530439" cy="353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050" kern="1200"/>
                <a:t>Year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948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14</a:t>
            </a:fld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46148" y="231775"/>
            <a:ext cx="3659085" cy="5611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AU" altLang="zh-CN" sz="2400">
                <a:latin typeface="Helvetica" charset="0"/>
                <a:ea typeface="Helvetica" charset="0"/>
                <a:cs typeface="Helvetica" charset="0"/>
              </a:rPr>
              <a:t>Energy Yield &amp; Layout</a:t>
            </a:r>
            <a:endParaRPr kumimoji="1" lang="en-US" altLang="zh-CN" sz="240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C39E37-E5BC-49FF-8294-884F72A31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553" y="934624"/>
            <a:ext cx="2550392" cy="2749864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4098AC2-9D18-49CA-BAC9-94B5CA9A5484}"/>
              </a:ext>
            </a:extLst>
          </p:cNvPr>
          <p:cNvSpPr txBox="1">
            <a:spLocks/>
          </p:cNvSpPr>
          <p:nvPr/>
        </p:nvSpPr>
        <p:spPr>
          <a:xfrm>
            <a:off x="509180" y="1033886"/>
            <a:ext cx="4639994" cy="29233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en-AU" sz="1800" dirty="0">
                <a:solidFill>
                  <a:schemeClr val="accent3"/>
                </a:solidFill>
                <a:latin typeface="Helvetica" charset="0"/>
                <a:cs typeface="Helvetica" charset="0"/>
              </a:rPr>
              <a:t>Energy Assessment - Key Stats</a:t>
            </a:r>
          </a:p>
          <a:p>
            <a:r>
              <a:rPr lang="en-AU" sz="1800" dirty="0"/>
              <a:t>7.5m/s (27 km/h):</a:t>
            </a:r>
          </a:p>
          <a:p>
            <a:pPr marL="446088" lvl="1" indent="-269875">
              <a:lnSpc>
                <a:spcPct val="100000"/>
              </a:lnSpc>
              <a:spcBef>
                <a:spcPts val="0"/>
              </a:spcBef>
            </a:pPr>
            <a:r>
              <a:rPr kumimoji="1" lang="en-AU" sz="1800" dirty="0">
                <a:latin typeface="Helvetica" charset="0"/>
                <a:ea typeface="微软雅黑" panose="020B0503020204020204" charset="-122"/>
                <a:cs typeface="Helvetica" charset="0"/>
              </a:rPr>
              <a:t>Ave. wind speed at hub height across the site</a:t>
            </a:r>
          </a:p>
          <a:p>
            <a:pPr marL="446088" lvl="1" indent="-269875">
              <a:lnSpc>
                <a:spcPct val="100000"/>
              </a:lnSpc>
              <a:spcBef>
                <a:spcPts val="0"/>
              </a:spcBef>
            </a:pPr>
            <a:r>
              <a:rPr kumimoji="1" lang="en-AU" sz="1800" dirty="0">
                <a:latin typeface="Helvetica" charset="0"/>
                <a:ea typeface="微软雅黑" panose="020B0503020204020204" charset="-122"/>
                <a:cs typeface="Helvetica" charset="0"/>
              </a:rPr>
              <a:t>6.5-8.5m/s across wind turbine locations</a:t>
            </a:r>
          </a:p>
          <a:p>
            <a:pPr marL="446088" lvl="1" indent="-269875">
              <a:lnSpc>
                <a:spcPct val="100000"/>
              </a:lnSpc>
              <a:spcBef>
                <a:spcPts val="0"/>
              </a:spcBef>
            </a:pPr>
            <a:r>
              <a:rPr kumimoji="1" lang="en-AU" sz="1800" dirty="0">
                <a:latin typeface="Helvetica" charset="0"/>
                <a:ea typeface="微软雅黑" panose="020B0503020204020204" charset="-122"/>
                <a:cs typeface="Helvetica" charset="0"/>
              </a:rPr>
              <a:t>Strong wind resource for NSW</a:t>
            </a:r>
            <a:endParaRPr lang="en-AU" sz="1800" dirty="0"/>
          </a:p>
        </p:txBody>
      </p:sp>
      <p:pic>
        <p:nvPicPr>
          <p:cNvPr id="11" name="Picture 10" descr="A picture containing object, sky&#10;&#10;Description generated with high confidence">
            <a:extLst>
              <a:ext uri="{FF2B5EF4-FFF2-40B4-BE49-F238E27FC236}">
                <a16:creationId xmlns:a16="http://schemas.microsoft.com/office/drawing/2014/main" id="{E401097D-89C9-49ED-9A0D-3CCC4CD7DF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r="9158"/>
          <a:stretch/>
        </p:blipFill>
        <p:spPr>
          <a:xfrm>
            <a:off x="7493774" y="4106199"/>
            <a:ext cx="4533580" cy="2192564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46304CA6-E68B-45BA-A565-EED91CE12690}"/>
              </a:ext>
            </a:extLst>
          </p:cNvPr>
          <p:cNvSpPr txBox="1">
            <a:spLocks/>
          </p:cNvSpPr>
          <p:nvPr/>
        </p:nvSpPr>
        <p:spPr>
          <a:xfrm>
            <a:off x="632750" y="3466126"/>
            <a:ext cx="5035552" cy="2363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en-AU" sz="1800" dirty="0">
                <a:solidFill>
                  <a:schemeClr val="accent3"/>
                </a:solidFill>
                <a:latin typeface="Helvetica" charset="0"/>
                <a:cs typeface="Helvetica" charset="0"/>
              </a:rPr>
              <a:t>GW4.2 Wind Turbine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AU" sz="1800" dirty="0"/>
              <a:t>The GW136/4.2MW is being proposed for the site:</a:t>
            </a:r>
            <a:br>
              <a:rPr lang="en-AU" sz="1800" dirty="0"/>
            </a:br>
            <a:endParaRPr lang="en-AU" sz="1800" dirty="0"/>
          </a:p>
          <a:p>
            <a:pPr marL="446088" lvl="1" indent="-269875">
              <a:lnSpc>
                <a:spcPct val="100000"/>
              </a:lnSpc>
              <a:spcBef>
                <a:spcPts val="0"/>
              </a:spcBef>
              <a:buFont typeface="Arial" panose="020B0604020202020204"/>
              <a:buChar char="•"/>
            </a:pPr>
            <a:r>
              <a:rPr kumimoji="1" lang="en-AU" sz="1800" dirty="0">
                <a:latin typeface="Helvetica" charset="0"/>
                <a:ea typeface="微软雅黑" panose="020B0503020204020204" charset="-122"/>
                <a:cs typeface="Helvetica" charset="0"/>
              </a:rPr>
              <a:t>Permanent magnet direct drive design</a:t>
            </a:r>
          </a:p>
          <a:p>
            <a:pPr marL="446088" lvl="1" indent="-269875">
              <a:lnSpc>
                <a:spcPct val="100000"/>
              </a:lnSpc>
              <a:spcBef>
                <a:spcPts val="0"/>
              </a:spcBef>
              <a:buFont typeface="Arial" panose="020B0604020202020204"/>
              <a:buChar char="•"/>
            </a:pPr>
            <a:r>
              <a:rPr kumimoji="1" lang="en-AU" sz="1800" dirty="0">
                <a:latin typeface="Helvetica" charset="0"/>
                <a:ea typeface="微软雅黑" panose="020B0503020204020204" charset="-122"/>
                <a:cs typeface="Helvetica" charset="0"/>
              </a:rPr>
              <a:t>No high-speed gearbox</a:t>
            </a:r>
          </a:p>
          <a:p>
            <a:pPr marL="446088" lvl="1" indent="-269875">
              <a:lnSpc>
                <a:spcPct val="100000"/>
              </a:lnSpc>
              <a:spcBef>
                <a:spcPts val="0"/>
              </a:spcBef>
              <a:buFont typeface="Arial" panose="020B0604020202020204"/>
              <a:buChar char="•"/>
            </a:pPr>
            <a:r>
              <a:rPr kumimoji="1" lang="en-AU" sz="1800" dirty="0">
                <a:latin typeface="Helvetica" charset="0"/>
                <a:ea typeface="微软雅黑" panose="020B0503020204020204" charset="-122"/>
                <a:cs typeface="Helvetica" charset="0"/>
              </a:rPr>
              <a:t>High efficiency</a:t>
            </a:r>
          </a:p>
          <a:p>
            <a:pPr marL="446088" lvl="1" indent="-269875">
              <a:lnSpc>
                <a:spcPct val="100000"/>
              </a:lnSpc>
              <a:spcBef>
                <a:spcPts val="0"/>
              </a:spcBef>
              <a:buFont typeface="Arial" panose="020B0604020202020204"/>
              <a:buChar char="•"/>
            </a:pPr>
            <a:r>
              <a:rPr kumimoji="1" lang="en-AU" sz="1800" dirty="0">
                <a:latin typeface="Helvetica" charset="0"/>
                <a:ea typeface="微软雅黑" panose="020B0503020204020204" charset="-122"/>
                <a:cs typeface="Helvetica" charset="0"/>
              </a:rPr>
              <a:t>IEC Class IIA wind turbine</a:t>
            </a:r>
          </a:p>
          <a:p>
            <a:pPr marL="446088" lvl="1" indent="-269875">
              <a:lnSpc>
                <a:spcPct val="100000"/>
              </a:lnSpc>
              <a:spcBef>
                <a:spcPts val="0"/>
              </a:spcBef>
              <a:buFont typeface="Arial" panose="020B0604020202020204"/>
              <a:buChar char="•"/>
            </a:pPr>
            <a:r>
              <a:rPr kumimoji="1" lang="en-AU" sz="1800" dirty="0">
                <a:latin typeface="Helvetica" charset="0"/>
                <a:ea typeface="微软雅黑" panose="020B0503020204020204" charset="-122"/>
                <a:cs typeface="Helvetica" charset="0"/>
              </a:rPr>
              <a:t>100m hub height, 171m tip height</a:t>
            </a:r>
          </a:p>
          <a:p>
            <a:pPr marL="446088" lvl="1" indent="-269875">
              <a:lnSpc>
                <a:spcPct val="100000"/>
              </a:lnSpc>
              <a:spcBef>
                <a:spcPts val="0"/>
              </a:spcBef>
              <a:buFont typeface="Arial" panose="020B0604020202020204"/>
              <a:buChar char="•"/>
            </a:pPr>
            <a:r>
              <a:rPr kumimoji="1" lang="en-AU" sz="1800" dirty="0">
                <a:latin typeface="Helvetica" charset="0"/>
                <a:ea typeface="微软雅黑" panose="020B0503020204020204" charset="-122"/>
                <a:cs typeface="Helvetica" charset="0"/>
              </a:rPr>
              <a:t>LiDAR Assisted Control (LAC)</a:t>
            </a:r>
          </a:p>
          <a:p>
            <a:pPr marL="0" indent="0">
              <a:buNone/>
            </a:pPr>
            <a:endParaRPr lang="en-AU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305ED-2DD1-4C27-B61E-A3B4E18AF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301" y="5245913"/>
            <a:ext cx="2765198" cy="147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20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landscape with hills in the back&#10;&#10;Description automatically generated with low confidence">
            <a:extLst>
              <a:ext uri="{FF2B5EF4-FFF2-40B4-BE49-F238E27FC236}">
                <a16:creationId xmlns:a16="http://schemas.microsoft.com/office/drawing/2014/main" id="{22EBF803-760C-40E8-8FF1-349C1AC05A26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2"/>
          <a:srcRect t="2838" b="2838"/>
          <a:stretch>
            <a:fillRect/>
          </a:stretch>
        </p:blipFill>
        <p:spPr/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15</a:t>
            </a:fld>
            <a:endParaRPr kumimoji="1" lang="zh-CN" altLang="en-US"/>
          </a:p>
        </p:txBody>
      </p:sp>
      <p:cxnSp>
        <p:nvCxnSpPr>
          <p:cNvPr id="5" name="直线连接符 4"/>
          <p:cNvCxnSpPr/>
          <p:nvPr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95325" y="2442458"/>
            <a:ext cx="25200" cy="540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 descr="C:\Users\zhangxueying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sp>
        <p:nvSpPr>
          <p:cNvPr id="23" name="文本占位符 2"/>
          <p:cNvSpPr txBox="1"/>
          <p:nvPr/>
        </p:nvSpPr>
        <p:spPr>
          <a:xfrm>
            <a:off x="1788077" y="2360013"/>
            <a:ext cx="9708598" cy="17897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en-US" altLang="zh-CN" sz="3600">
                <a:solidFill>
                  <a:srgbClr val="0F345E"/>
                </a:solidFill>
                <a:latin typeface="Helvetica" charset="0"/>
                <a:ea typeface="Helvetica" charset="0"/>
                <a:cs typeface="Helvetica" charset="0"/>
              </a:rPr>
              <a:t>Planning Update</a:t>
            </a:r>
            <a:endParaRPr kumimoji="1" lang="zh-CN" altLang="en-US" sz="3600">
              <a:solidFill>
                <a:srgbClr val="0F345E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6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3">
            <a:extLst>
              <a:ext uri="{FF2B5EF4-FFF2-40B4-BE49-F238E27FC236}">
                <a16:creationId xmlns:a16="http://schemas.microsoft.com/office/drawing/2014/main" id="{4B386509-63EF-47D8-A7C2-8C5602243B73}"/>
              </a:ext>
            </a:extLst>
          </p:cNvPr>
          <p:cNvSpPr txBox="1">
            <a:spLocks/>
          </p:cNvSpPr>
          <p:nvPr/>
        </p:nvSpPr>
        <p:spPr>
          <a:xfrm>
            <a:off x="860422" y="742753"/>
            <a:ext cx="10569577" cy="589850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3600" b="0" i="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CN" sz="18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Ongoing Update and </a:t>
            </a:r>
            <a:r>
              <a:rPr kumimoji="1" lang="en-US" altLang="zh-CN" sz="1800" dirty="0" err="1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Finalisation</a:t>
            </a:r>
            <a:r>
              <a:rPr kumimoji="1" lang="en-US" altLang="zh-CN" sz="18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 of Project Documentation</a:t>
            </a:r>
            <a:endParaRPr lang="en-US" altLang="zh-CN" sz="1800" dirty="0">
              <a:solidFill>
                <a:schemeClr val="accent3"/>
              </a:solidFill>
              <a:latin typeface="Helvetica"/>
              <a:ea typeface="Helvetica" charset="0"/>
              <a:cs typeface="Helvetica"/>
            </a:endParaRPr>
          </a:p>
          <a:p>
            <a:pPr>
              <a:lnSpc>
                <a:spcPct val="100000"/>
              </a:lnSpc>
            </a:pPr>
            <a:r>
              <a:rPr kumimoji="1" lang="en-US" altLang="zh-CN" sz="18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Biodiversity Offsetting Requirements</a:t>
            </a:r>
            <a:endParaRPr lang="en-US" altLang="zh-CN" sz="1800" dirty="0">
              <a:solidFill>
                <a:schemeClr val="accent3"/>
              </a:solidFill>
              <a:latin typeface="Helvetica"/>
              <a:ea typeface="Helvetica" charset="0"/>
              <a:cs typeface="Helvetica"/>
            </a:endParaRPr>
          </a:p>
          <a:p>
            <a:pPr marL="445770" lvl="1" indent="-269875">
              <a:lnSpc>
                <a:spcPct val="100000"/>
              </a:lnSpc>
              <a:spcBef>
                <a:spcPts val="0"/>
              </a:spcBef>
            </a:pPr>
            <a:r>
              <a:rPr lang="en-AU" sz="1400" dirty="0"/>
              <a:t>Vegetation remapping completed and agreed (Sch.3, C.19a) with BCD. Currently finalising the biodiversity offset credit requirements. Awaiting on BCD response to full GW RFI response (finalise Q324).</a:t>
            </a:r>
            <a:endParaRPr lang="en-AU" altLang="zh-CN" sz="1400" dirty="0"/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kumimoji="1" lang="en-US" altLang="zh-CN" sz="1800" dirty="0">
                <a:solidFill>
                  <a:schemeClr val="accent3"/>
                </a:solidFill>
                <a:latin typeface="Helvetica"/>
                <a:cs typeface="Helvetica"/>
              </a:rPr>
              <a:t>Variation to Condition of Approvals</a:t>
            </a:r>
          </a:p>
          <a:p>
            <a:pPr marL="445770" lvl="1" indent="-269875">
              <a:lnSpc>
                <a:spcPct val="100000"/>
              </a:lnSpc>
              <a:spcBef>
                <a:spcPts val="0"/>
              </a:spcBef>
            </a:pPr>
            <a:r>
              <a:rPr kumimoji="1" lang="en-AU" sz="1400" dirty="0">
                <a:latin typeface="Helvetica"/>
                <a:ea typeface="微软雅黑"/>
                <a:cs typeface="Helvetica"/>
              </a:rPr>
              <a:t>Requirement to update EEC clearing limits to align with the completed vegetation remapping. </a:t>
            </a:r>
            <a:br>
              <a:rPr kumimoji="1" lang="en-AU" sz="1400" dirty="0">
                <a:latin typeface="Helvetica"/>
                <a:ea typeface="微软雅黑"/>
                <a:cs typeface="Helvetica"/>
              </a:rPr>
            </a:br>
            <a:r>
              <a:rPr kumimoji="1" lang="en-AU" sz="1400" dirty="0">
                <a:latin typeface="Helvetica"/>
                <a:ea typeface="微软雅黑"/>
                <a:cs typeface="Helvetica"/>
              </a:rPr>
              <a:t>Submitted December ‘23 and currently being assessed by DPE &amp; DCCEEW (finalise Q324 pending resolution above)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kumimoji="1" lang="en-AU" altLang="zh-CN" sz="1800" dirty="0">
                <a:solidFill>
                  <a:schemeClr val="accent3"/>
                </a:solidFill>
                <a:latin typeface="Helvetica"/>
                <a:cs typeface="Helvetica"/>
              </a:rPr>
              <a:t>Biodiversity Management Plan (BMP)</a:t>
            </a:r>
            <a:endParaRPr kumimoji="1" lang="en-US" altLang="zh-CN" sz="1800" dirty="0">
              <a:solidFill>
                <a:schemeClr val="accent3"/>
              </a:solidFill>
              <a:latin typeface="Helvetica" charset="0"/>
              <a:cs typeface="Helvetica" charset="0"/>
            </a:endParaRPr>
          </a:p>
          <a:p>
            <a:pPr marL="445770" lvl="1" indent="-269875">
              <a:lnSpc>
                <a:spcPct val="100000"/>
              </a:lnSpc>
              <a:spcBef>
                <a:spcPts val="0"/>
              </a:spcBef>
            </a:pPr>
            <a:r>
              <a:rPr kumimoji="1" lang="en-AU" sz="1400" dirty="0">
                <a:latin typeface="Helvetica"/>
                <a:ea typeface="微软雅黑"/>
                <a:cs typeface="Helvetica"/>
              </a:rPr>
              <a:t>Updated BMP lodged December 2023 (with Regulators – finalise Q324)  </a:t>
            </a:r>
            <a:endParaRPr lang="en-AU" sz="1400" dirty="0">
              <a:latin typeface="Helvetica"/>
              <a:ea typeface="微软雅黑"/>
              <a:cs typeface="Helvetica"/>
            </a:endParaRP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kumimoji="1" lang="en-AU" sz="1800" dirty="0">
                <a:solidFill>
                  <a:schemeClr val="accent3"/>
                </a:solidFill>
                <a:latin typeface="Helvetica"/>
                <a:cs typeface="Helvetica"/>
              </a:rPr>
              <a:t>Other Management Plans</a:t>
            </a:r>
            <a:endParaRPr lang="en-AU" dirty="0">
              <a:solidFill>
                <a:schemeClr val="accent3"/>
              </a:solidFill>
              <a:latin typeface="Helvetica"/>
              <a:cs typeface="Helvetica"/>
            </a:endParaRPr>
          </a:p>
          <a:p>
            <a:pPr marL="445770" lvl="1" indent="-269875">
              <a:lnSpc>
                <a:spcPct val="100000"/>
              </a:lnSpc>
              <a:spcBef>
                <a:spcPts val="0"/>
              </a:spcBef>
            </a:pPr>
            <a:r>
              <a:rPr kumimoji="1" lang="en-AU" sz="1400" dirty="0">
                <a:latin typeface="Helvetica"/>
                <a:ea typeface="微软雅黑"/>
                <a:cs typeface="Helvetica"/>
              </a:rPr>
              <a:t>Review previously approved management plans and update (where required)</a:t>
            </a:r>
          </a:p>
          <a:p>
            <a:pPr marL="445770" lvl="1" indent="-269875">
              <a:lnSpc>
                <a:spcPct val="100000"/>
              </a:lnSpc>
              <a:spcBef>
                <a:spcPts val="0"/>
              </a:spcBef>
            </a:pPr>
            <a:r>
              <a:rPr lang="en-AU" sz="1400" dirty="0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Bird Bat Management Plan</a:t>
            </a:r>
          </a:p>
          <a:p>
            <a:pPr marL="445770" lvl="1" indent="-269875">
              <a:lnSpc>
                <a:spcPct val="100000"/>
              </a:lnSpc>
              <a:spcBef>
                <a:spcPts val="0"/>
              </a:spcBef>
            </a:pPr>
            <a:r>
              <a:rPr lang="en-AU" sz="1400" dirty="0" err="1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Whitefields</a:t>
            </a:r>
            <a:r>
              <a:rPr lang="en-AU" sz="1400" dirty="0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 Roadside Vegetation Management and Landscaping Plan </a:t>
            </a:r>
            <a:endParaRPr kumimoji="1" lang="en-AU" sz="1400" dirty="0">
              <a:solidFill>
                <a:srgbClr val="000000"/>
              </a:solidFill>
              <a:latin typeface="Helvetica"/>
              <a:ea typeface="微软雅黑"/>
              <a:cs typeface="Helvetica"/>
            </a:endParaRPr>
          </a:p>
          <a:p>
            <a:pPr marL="445770" lvl="1" indent="-269875">
              <a:lnSpc>
                <a:spcPct val="100000"/>
              </a:lnSpc>
              <a:spcBef>
                <a:spcPts val="0"/>
              </a:spcBef>
            </a:pPr>
            <a:r>
              <a:rPr lang="en-AU" sz="1400" dirty="0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Progressing Offset arrangements   </a:t>
            </a:r>
            <a:endParaRPr kumimoji="1" lang="en-AU" sz="1400" dirty="0">
              <a:solidFill>
                <a:srgbClr val="000000"/>
              </a:solidFill>
              <a:latin typeface="Helvetica"/>
              <a:ea typeface="微软雅黑"/>
              <a:cs typeface="Helvetica"/>
            </a:endParaRPr>
          </a:p>
          <a:p>
            <a:pPr>
              <a:lnSpc>
                <a:spcPct val="100000"/>
              </a:lnSpc>
            </a:pPr>
            <a:r>
              <a:rPr kumimoji="1" lang="en-AU" sz="1800" dirty="0">
                <a:solidFill>
                  <a:schemeClr val="accent3"/>
                </a:solidFill>
                <a:latin typeface="Helvetica"/>
                <a:ea typeface="微软雅黑"/>
                <a:cs typeface="Helvetica"/>
              </a:rPr>
              <a:t>Environment Protection Licence (EPL)</a:t>
            </a:r>
            <a:endParaRPr lang="en-AU" sz="1800" dirty="0">
              <a:solidFill>
                <a:schemeClr val="accent3"/>
              </a:solidFill>
              <a:latin typeface="Helvetica"/>
              <a:ea typeface="微软雅黑"/>
              <a:cs typeface="Helvetica"/>
            </a:endParaRPr>
          </a:p>
          <a:p>
            <a:pPr marL="445770" lvl="1" indent="-269875">
              <a:lnSpc>
                <a:spcPct val="100000"/>
              </a:lnSpc>
              <a:spcBef>
                <a:spcPts val="0"/>
              </a:spcBef>
            </a:pPr>
            <a:r>
              <a:rPr lang="en-AU" sz="1400" dirty="0"/>
              <a:t>Application drafted. To be lodged prior to NTP. </a:t>
            </a:r>
          </a:p>
          <a:p>
            <a:pPr marL="175895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1400" dirty="0">
              <a:latin typeface="Helvetica" charset="0"/>
              <a:ea typeface="微软雅黑" panose="020B0503020204020204" charset="-122"/>
              <a:cs typeface="Helvetica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en-AU" altLang="zh-CN" sz="1800" dirty="0">
                <a:solidFill>
                  <a:schemeClr val="accent3"/>
                </a:solidFill>
                <a:latin typeface="Helvetica" charset="0"/>
                <a:ea typeface="微软雅黑" panose="020B0503020204020204" charset="-122"/>
                <a:cs typeface="Helvetica" charset="0"/>
              </a:rPr>
              <a:t>Other</a:t>
            </a:r>
            <a:endParaRPr lang="en-AU" altLang="zh-CN" sz="1800" dirty="0">
              <a:solidFill>
                <a:schemeClr val="accent3"/>
              </a:solidFill>
              <a:latin typeface="Helvetica" charset="0"/>
              <a:ea typeface="微软雅黑" panose="020B0503020204020204" charset="-122"/>
              <a:cs typeface="Helvetica" charset="0"/>
            </a:endParaRPr>
          </a:p>
          <a:p>
            <a:pPr marL="175895" lvl="1">
              <a:lnSpc>
                <a:spcPct val="100000"/>
              </a:lnSpc>
              <a:spcBef>
                <a:spcPts val="0"/>
              </a:spcBef>
            </a:pPr>
            <a:r>
              <a:rPr lang="en-AU" sz="1400" dirty="0" err="1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Whitefields</a:t>
            </a:r>
            <a:r>
              <a:rPr lang="en-AU" sz="1400" dirty="0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 Road – has been impact </a:t>
            </a:r>
            <a:r>
              <a:rPr lang="en-US" sz="1400" dirty="0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to </a:t>
            </a:r>
            <a:r>
              <a:rPr lang="en-US" sz="1400" dirty="0" err="1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Whitefields</a:t>
            </a:r>
            <a:r>
              <a:rPr lang="en-US" sz="1400" dirty="0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 Road plantings in Dec 2023 due to Council road upgrades. Project investigative report prepared to document impact for DPHI &amp; future council works. </a:t>
            </a:r>
            <a:endParaRPr lang="en-AU" sz="1400" dirty="0">
              <a:solidFill>
                <a:srgbClr val="000000"/>
              </a:solidFill>
              <a:latin typeface="Helvetica"/>
              <a:ea typeface="微软雅黑"/>
              <a:cs typeface="Helvetica"/>
            </a:endParaRPr>
          </a:p>
          <a:p>
            <a:pPr marL="175895" lvl="1">
              <a:lnSpc>
                <a:spcPct val="100000"/>
              </a:lnSpc>
              <a:spcBef>
                <a:spcPts val="0"/>
              </a:spcBef>
            </a:pPr>
            <a:r>
              <a:rPr lang="en-AU" altLang="zh-CN" sz="1400" dirty="0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Council sprayed blackberry along </a:t>
            </a:r>
            <a:r>
              <a:rPr lang="en-AU" altLang="zh-CN" sz="1400" dirty="0" err="1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Whitefields</a:t>
            </a:r>
            <a:r>
              <a:rPr lang="en-AU" altLang="zh-CN" sz="1400" dirty="0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 Rd – follow up spraying in Autumn</a:t>
            </a:r>
          </a:p>
          <a:p>
            <a:pPr marL="175895" lvl="1">
              <a:lnSpc>
                <a:spcPct val="100000"/>
              </a:lnSpc>
              <a:spcBef>
                <a:spcPts val="0"/>
              </a:spcBef>
            </a:pPr>
            <a:r>
              <a:rPr lang="en-AU" sz="1400" dirty="0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Lodged Water Supply Works approvals for test bores. Resubmission for minor amendment</a:t>
            </a:r>
            <a:r>
              <a:rPr lang="en-AU" sz="1400">
                <a:solidFill>
                  <a:srgbClr val="000000"/>
                </a:solidFill>
                <a:latin typeface="Helvetica"/>
                <a:ea typeface="微软雅黑"/>
                <a:cs typeface="Helvetica"/>
              </a:rPr>
              <a:t>. </a:t>
            </a:r>
            <a:endParaRPr lang="en-AU" sz="1400" dirty="0">
              <a:solidFill>
                <a:srgbClr val="000000"/>
              </a:solidFill>
              <a:latin typeface="Helvetica"/>
              <a:ea typeface="微软雅黑"/>
              <a:cs typeface="Helvetica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1400" dirty="0">
              <a:solidFill>
                <a:srgbClr val="000000"/>
              </a:solidFill>
              <a:latin typeface="Helvetica"/>
              <a:ea typeface="微软雅黑"/>
              <a:cs typeface="Helvetica"/>
            </a:endParaRPr>
          </a:p>
          <a:p>
            <a:pPr marL="175895" lvl="1">
              <a:lnSpc>
                <a:spcPct val="100000"/>
              </a:lnSpc>
              <a:spcBef>
                <a:spcPts val="0"/>
              </a:spcBef>
            </a:pPr>
            <a:endParaRPr lang="en-AU" sz="1400" dirty="0">
              <a:solidFill>
                <a:srgbClr val="000000"/>
              </a:solidFill>
              <a:latin typeface="Helvetica"/>
              <a:ea typeface="微软雅黑"/>
              <a:cs typeface="Helvetica" charset="0"/>
            </a:endParaRPr>
          </a:p>
          <a:p>
            <a:pPr marL="175895" lvl="1">
              <a:lnSpc>
                <a:spcPct val="100000"/>
              </a:lnSpc>
              <a:spcBef>
                <a:spcPts val="0"/>
              </a:spcBef>
            </a:pPr>
            <a:endParaRPr lang="en-AU" sz="1400" dirty="0">
              <a:solidFill>
                <a:srgbClr val="000000"/>
              </a:solidFill>
              <a:latin typeface="Helvetica"/>
              <a:ea typeface="微软雅黑"/>
              <a:cs typeface="Helvetica" charset="0"/>
            </a:endParaRPr>
          </a:p>
          <a:p>
            <a:pPr marL="175895" lvl="1">
              <a:lnSpc>
                <a:spcPct val="100000"/>
              </a:lnSpc>
              <a:spcBef>
                <a:spcPts val="0"/>
              </a:spcBef>
            </a:pPr>
            <a:endParaRPr lang="en-AU" altLang="zh-CN" sz="1400" dirty="0">
              <a:solidFill>
                <a:srgbClr val="000000"/>
              </a:solidFill>
              <a:latin typeface="微软雅黑"/>
              <a:ea typeface="微软雅黑"/>
              <a:cs typeface="Helvetica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solidFill>
                <a:schemeClr val="accent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46148" y="231775"/>
            <a:ext cx="5454652" cy="5611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AU" altLang="zh-CN" sz="2400">
                <a:latin typeface="Helvetica" charset="0"/>
                <a:ea typeface="Helvetica" charset="0"/>
                <a:cs typeface="Helvetica" charset="0"/>
              </a:rPr>
              <a:t>Planning Update</a:t>
            </a:r>
            <a:endParaRPr kumimoji="1" lang="en-US" altLang="zh-CN" sz="240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64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landscape with hills in the back&#10;&#10;Description automatically generated with low confidence">
            <a:extLst>
              <a:ext uri="{FF2B5EF4-FFF2-40B4-BE49-F238E27FC236}">
                <a16:creationId xmlns:a16="http://schemas.microsoft.com/office/drawing/2014/main" id="{22EBF803-760C-40E8-8FF1-349C1AC05A26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2"/>
          <a:srcRect t="2838" b="2838"/>
          <a:stretch>
            <a:fillRect/>
          </a:stretch>
        </p:blipFill>
        <p:spPr>
          <a:xfrm>
            <a:off x="1" y="-10886"/>
            <a:ext cx="12192000" cy="6858000"/>
          </a:xfr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17</a:t>
            </a:fld>
            <a:endParaRPr kumimoji="1" lang="zh-CN" altLang="en-US"/>
          </a:p>
        </p:txBody>
      </p:sp>
      <p:cxnSp>
        <p:nvCxnSpPr>
          <p:cNvPr id="5" name="直线连接符 4"/>
          <p:cNvCxnSpPr/>
          <p:nvPr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95325" y="2442458"/>
            <a:ext cx="25200" cy="540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 descr="C:\Users\zhangxueying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sp>
        <p:nvSpPr>
          <p:cNvPr id="23" name="文本占位符 2"/>
          <p:cNvSpPr txBox="1"/>
          <p:nvPr/>
        </p:nvSpPr>
        <p:spPr>
          <a:xfrm>
            <a:off x="1788077" y="1902811"/>
            <a:ext cx="9708598" cy="17897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kumimoji="1" lang="en-US" altLang="zh-CN" sz="3600">
                <a:solidFill>
                  <a:srgbClr val="0F345E"/>
                </a:solidFill>
                <a:latin typeface="Helvetica" charset="0"/>
                <a:ea typeface="Helvetica" charset="0"/>
                <a:cs typeface="Helvetica" charset="0"/>
              </a:rPr>
              <a:t>Construction &amp; Operations phases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kumimoji="1" lang="en-US" altLang="zh-CN" sz="3600">
                <a:solidFill>
                  <a:srgbClr val="0F345E"/>
                </a:solidFill>
                <a:latin typeface="Helvetica" charset="0"/>
                <a:ea typeface="Helvetica" charset="0"/>
                <a:cs typeface="Helvetica" charset="0"/>
              </a:rPr>
              <a:t> – managing the asset</a:t>
            </a:r>
            <a:endParaRPr kumimoji="1" lang="zh-CN" altLang="en-US" sz="3600">
              <a:solidFill>
                <a:srgbClr val="0F345E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426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46148" y="231775"/>
            <a:ext cx="8344156" cy="5611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AU" altLang="zh-CN" sz="2400">
                <a:latin typeface="Helvetica"/>
                <a:ea typeface="Helvetica" charset="0"/>
                <a:cs typeface="Helvetica"/>
              </a:rPr>
              <a:t>Construction phase  – managing the asset</a:t>
            </a:r>
            <a:endParaRPr kumimoji="1" lang="en-US" altLang="zh-CN" sz="2400">
              <a:latin typeface="Helvetica"/>
              <a:ea typeface="Helvetica" charset="0"/>
              <a:cs typeface="Helvetica"/>
            </a:endParaRP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BA38E-F966-54CA-E8CB-F99E2564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" y="0"/>
            <a:ext cx="12159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17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landscape with hills in the back&#10;&#10;Description automatically generated with low confidence">
            <a:extLst>
              <a:ext uri="{FF2B5EF4-FFF2-40B4-BE49-F238E27FC236}">
                <a16:creationId xmlns:a16="http://schemas.microsoft.com/office/drawing/2014/main" id="{22EBF803-760C-40E8-8FF1-349C1AC05A26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2"/>
          <a:srcRect t="2838" b="2838"/>
          <a:stretch>
            <a:fillRect/>
          </a:stretch>
        </p:blipFill>
        <p:spPr/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19</a:t>
            </a:fld>
            <a:endParaRPr kumimoji="1" lang="zh-CN" altLang="en-US"/>
          </a:p>
        </p:txBody>
      </p:sp>
      <p:cxnSp>
        <p:nvCxnSpPr>
          <p:cNvPr id="5" name="直线连接符 4"/>
          <p:cNvCxnSpPr/>
          <p:nvPr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95325" y="2442458"/>
            <a:ext cx="25200" cy="540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 descr="C:\Users\zhangxueying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sp>
        <p:nvSpPr>
          <p:cNvPr id="23" name="文本占位符 2"/>
          <p:cNvSpPr txBox="1"/>
          <p:nvPr/>
        </p:nvSpPr>
        <p:spPr>
          <a:xfrm>
            <a:off x="1788077" y="2360013"/>
            <a:ext cx="9708598" cy="17897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en-US" altLang="zh-CN" sz="3600">
                <a:solidFill>
                  <a:srgbClr val="0F345E"/>
                </a:solidFill>
                <a:latin typeface="Helvetica" charset="0"/>
                <a:cs typeface="Helvetica" charset="0"/>
              </a:rPr>
              <a:t>Q &amp; A</a:t>
            </a:r>
            <a:endParaRPr kumimoji="1" lang="zh-CN" altLang="en-US" sz="3600">
              <a:solidFill>
                <a:srgbClr val="0F345E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8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3">
            <a:extLst>
              <a:ext uri="{FF2B5EF4-FFF2-40B4-BE49-F238E27FC236}">
                <a16:creationId xmlns:a16="http://schemas.microsoft.com/office/drawing/2014/main" id="{4B386509-63EF-47D8-A7C2-8C5602243B73}"/>
              </a:ext>
            </a:extLst>
          </p:cNvPr>
          <p:cNvSpPr txBox="1">
            <a:spLocks/>
          </p:cNvSpPr>
          <p:nvPr/>
        </p:nvSpPr>
        <p:spPr>
          <a:xfrm>
            <a:off x="2145662" y="2177853"/>
            <a:ext cx="7597777" cy="217062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3600" b="0" i="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n-AU" sz="2400">
                <a:latin typeface="Helvetica" charset="0"/>
                <a:cs typeface="Helvetica" charset="0"/>
              </a:rPr>
              <a:t>Community Engagement Update</a:t>
            </a: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r>
              <a:rPr kumimoji="1" lang="en-AU">
                <a:latin typeface="Helvetica" charset="0"/>
                <a:cs typeface="Helvetica" charset="0"/>
              </a:rPr>
              <a:t>Project Update</a:t>
            </a: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r>
              <a:rPr kumimoji="1" lang="en-AU">
                <a:latin typeface="Helvetica" charset="0"/>
                <a:cs typeface="Helvetica" charset="0"/>
              </a:rPr>
              <a:t>Planning Update</a:t>
            </a: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r>
              <a:rPr kumimoji="1" lang="en-AU">
                <a:latin typeface="Helvetica" charset="0"/>
                <a:cs typeface="Helvetica" charset="0"/>
              </a:rPr>
              <a:t>Construction &amp; Operations phases – asset management introduction </a:t>
            </a: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</a:pPr>
            <a:endParaRPr kumimoji="1" lang="en-AU" sz="2000">
              <a:solidFill>
                <a:schemeClr val="accent5">
                  <a:lumMod val="50000"/>
                </a:schemeClr>
              </a:solidFill>
              <a:latin typeface="Helvetica" charset="0"/>
              <a:cs typeface="Helvetica" charset="0"/>
            </a:endParaRPr>
          </a:p>
          <a:p>
            <a:pPr marL="461963" lvl="1" indent="-285750">
              <a:lnSpc>
                <a:spcPct val="100000"/>
              </a:lnSpc>
              <a:spcBef>
                <a:spcPts val="0"/>
              </a:spcBef>
            </a:pPr>
            <a:endParaRPr kumimoji="1" lang="en-AU" sz="1600">
              <a:solidFill>
                <a:schemeClr val="accent5">
                  <a:lumMod val="50000"/>
                </a:schemeClr>
              </a:solidFill>
              <a:latin typeface="Helvetica" charset="0"/>
              <a:ea typeface="微软雅黑" panose="020B0503020204020204" charset="-122"/>
              <a:cs typeface="Helvetica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kumimoji="1" lang="zh-CN" altLang="en-US" sz="4000">
              <a:solidFill>
                <a:schemeClr val="accent5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2</a:t>
            </a:fld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46148" y="231775"/>
            <a:ext cx="3659085" cy="5611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AU" altLang="zh-CN" sz="2400">
                <a:latin typeface="Helvetica" charset="0"/>
                <a:ea typeface="Helvetica" charset="0"/>
                <a:cs typeface="Helvetica" charset="0"/>
              </a:rPr>
              <a:t>Contents</a:t>
            </a:r>
            <a:endParaRPr kumimoji="1" lang="en-US" altLang="zh-CN" sz="240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98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20</a:t>
            </a:fld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46148" y="231775"/>
            <a:ext cx="5454652" cy="5611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US" altLang="zh-CN" sz="2400" dirty="0">
                <a:latin typeface="Helvetica" charset="0"/>
                <a:ea typeface="Helvetica" charset="0"/>
                <a:cs typeface="Helvetica" charset="0"/>
              </a:rPr>
              <a:t>Outstanding Items from </a:t>
            </a:r>
            <a:r>
              <a:rPr kumimoji="1" lang="en-US" altLang="zh-CN" sz="24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CCC #19</a:t>
            </a: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A743F5-F2EC-2C40-1EF7-554366A00ACE}"/>
              </a:ext>
            </a:extLst>
          </p:cNvPr>
          <p:cNvSpPr/>
          <p:nvPr/>
        </p:nvSpPr>
        <p:spPr>
          <a:xfrm>
            <a:off x="628649" y="800507"/>
            <a:ext cx="10361735" cy="5705151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600" b="1" dirty="0"/>
              <a:t>None</a:t>
            </a:r>
            <a:endParaRPr lang="en-AU" sz="1400" dirty="0">
              <a:cs typeface="Calibri" panose="020F0502020204030204"/>
            </a:endParaRPr>
          </a:p>
          <a:p>
            <a:pPr>
              <a:spcAft>
                <a:spcPts val="600"/>
              </a:spcAft>
            </a:pPr>
            <a:endParaRPr lang="en-AU" sz="1400" dirty="0"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AU" sz="1400" dirty="0">
                <a:cs typeface="Times New Roman"/>
              </a:rPr>
              <a:t>    </a:t>
            </a:r>
          </a:p>
          <a:p>
            <a:pPr>
              <a:spcAft>
                <a:spcPts val="600"/>
              </a:spcAft>
            </a:pPr>
            <a:endParaRPr lang="en-AU" sz="1400" dirty="0">
              <a:cs typeface="Calibri" panose="020F0502020204030204"/>
            </a:endParaRPr>
          </a:p>
          <a:p>
            <a:pPr>
              <a:spcAft>
                <a:spcPts val="600"/>
              </a:spcAft>
            </a:pPr>
            <a:endParaRPr lang="en-AU" sz="14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8174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13A2CF-7CCE-320B-0BED-98651296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21</a:t>
            </a:fld>
            <a:endParaRPr kumimoji="1"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90719-DDD0-03CE-7A69-DFDF2FBAE6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824" y="107951"/>
            <a:ext cx="3241676" cy="654050"/>
          </a:xfrm>
        </p:spPr>
        <p:txBody>
          <a:bodyPr/>
          <a:lstStyle/>
          <a:p>
            <a:r>
              <a:rPr lang="en-US" dirty="0"/>
              <a:t>Glossary</a:t>
            </a:r>
            <a:endParaRPr lang="en-AU" dirty="0"/>
          </a:p>
        </p:txBody>
      </p:sp>
      <p:sp>
        <p:nvSpPr>
          <p:cNvPr id="5" name="文本占位符 3">
            <a:extLst>
              <a:ext uri="{FF2B5EF4-FFF2-40B4-BE49-F238E27FC236}">
                <a16:creationId xmlns:a16="http://schemas.microsoft.com/office/drawing/2014/main" id="{19B97B65-CEA4-3F0E-A822-8590081248CA}"/>
              </a:ext>
            </a:extLst>
          </p:cNvPr>
          <p:cNvSpPr txBox="1">
            <a:spLocks/>
          </p:cNvSpPr>
          <p:nvPr/>
        </p:nvSpPr>
        <p:spPr>
          <a:xfrm>
            <a:off x="264429" y="661108"/>
            <a:ext cx="5361667" cy="619689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3600" b="0" i="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AEMO</a:t>
            </a:r>
          </a:p>
          <a:p>
            <a:pPr>
              <a:lnSpc>
                <a:spcPct val="100000"/>
              </a:lnSpc>
            </a:pPr>
            <a:r>
              <a:rPr lang="en-US" sz="1100" dirty="0"/>
              <a:t>Australian Energy Market Operator</a:t>
            </a:r>
          </a:p>
          <a:p>
            <a:pPr>
              <a:lnSpc>
                <a:spcPct val="100000"/>
              </a:lnSpc>
            </a:pPr>
            <a:r>
              <a:rPr kumimoji="1" lang="en-US" sz="1400" dirty="0">
                <a:solidFill>
                  <a:schemeClr val="accent3"/>
                </a:solidFill>
                <a:latin typeface="Helvetica"/>
                <a:cs typeface="Helvetica"/>
              </a:rPr>
              <a:t>BCD</a:t>
            </a:r>
          </a:p>
          <a:p>
            <a:pPr>
              <a:lnSpc>
                <a:spcPct val="100000"/>
              </a:lnSpc>
            </a:pPr>
            <a:r>
              <a:rPr lang="en-US" altLang="zh-CN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Helvetica"/>
              </a:rPr>
              <a:t>Biodiversity Conservation Department</a:t>
            </a:r>
            <a:endParaRPr kumimoji="1" lang="en-US" sz="1100" dirty="0">
              <a:solidFill>
                <a:schemeClr val="accent3"/>
              </a:solidFill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r>
              <a:rPr kumimoji="1" lang="en-US" sz="1400" dirty="0">
                <a:solidFill>
                  <a:schemeClr val="accent3"/>
                </a:solidFill>
                <a:latin typeface="Helvetica"/>
                <a:cs typeface="Helvetica"/>
              </a:rPr>
              <a:t>BOP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altLang="zh-CN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Helvetica"/>
              </a:rPr>
              <a:t>Balance of Plant</a:t>
            </a: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COD</a:t>
            </a:r>
          </a:p>
          <a:p>
            <a:pPr>
              <a:lnSpc>
                <a:spcPct val="100000"/>
              </a:lnSpc>
            </a:pPr>
            <a:r>
              <a:rPr lang="en-US" altLang="zh-CN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Helvetica"/>
              </a:rPr>
              <a:t>Commercial Operation Date</a:t>
            </a: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DCCEEW</a:t>
            </a:r>
          </a:p>
          <a:p>
            <a:pPr>
              <a:lnSpc>
                <a:spcPct val="100000"/>
              </a:lnSpc>
            </a:pPr>
            <a:r>
              <a:rPr lang="en-AU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(Federal) Department of Climate Change, Energy, the Environment and Water</a:t>
            </a:r>
            <a:endParaRPr kumimoji="1" lang="en-US" altLang="zh-CN" sz="1800" dirty="0">
              <a:solidFill>
                <a:schemeClr val="accent3"/>
              </a:solidFill>
              <a:latin typeface="Helvetica"/>
              <a:ea typeface="Helvetica" charset="0"/>
              <a:cs typeface="Helvetica"/>
            </a:endParaRPr>
          </a:p>
          <a:p>
            <a:pPr>
              <a:lnSpc>
                <a:spcPct val="100000"/>
              </a:lnSpc>
            </a:pPr>
            <a:r>
              <a:rPr kumimoji="1" lang="en-US" sz="1400" dirty="0">
                <a:solidFill>
                  <a:schemeClr val="accent3"/>
                </a:solidFill>
                <a:latin typeface="Helvetica"/>
                <a:cs typeface="Helvetica"/>
              </a:rPr>
              <a:t>DPE / DPHI</a:t>
            </a:r>
          </a:p>
          <a:p>
            <a:pPr>
              <a:lnSpc>
                <a:spcPct val="100000"/>
              </a:lnSpc>
            </a:pPr>
            <a:r>
              <a:rPr kumimoji="1" lang="en-US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Helvetica"/>
              </a:rPr>
              <a:t>The changing name of the NSW Department of Planning </a:t>
            </a:r>
          </a:p>
          <a:p>
            <a:pPr>
              <a:lnSpc>
                <a:spcPct val="100000"/>
              </a:lnSpc>
            </a:pPr>
            <a:r>
              <a:rPr kumimoji="1" lang="en-US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Helvetica"/>
              </a:rPr>
              <a:t>(DPE – Department of Planning and Environment, </a:t>
            </a:r>
          </a:p>
          <a:p>
            <a:pPr>
              <a:lnSpc>
                <a:spcPct val="100000"/>
              </a:lnSpc>
            </a:pPr>
            <a:r>
              <a:rPr kumimoji="1" lang="en-US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Helvetica"/>
              </a:rPr>
              <a:t>DPHI – Department of Planning, Housing and Infrastructure)</a:t>
            </a: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GW (A)</a:t>
            </a:r>
          </a:p>
          <a:p>
            <a:pPr>
              <a:lnSpc>
                <a:spcPct val="100000"/>
              </a:lnSpc>
            </a:pPr>
            <a:r>
              <a:rPr lang="en-US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Goldwind (Australia)</a:t>
            </a:r>
            <a:endParaRPr lang="en-US" altLang="zh-CN" sz="1100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IIA</a:t>
            </a:r>
          </a:p>
          <a:p>
            <a:pPr>
              <a:lnSpc>
                <a:spcPct val="100000"/>
              </a:lnSpc>
            </a:pPr>
            <a:r>
              <a:rPr lang="en-US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Wind Class/Turbulence classification per IEC 61400</a:t>
            </a: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IEC</a:t>
            </a:r>
          </a:p>
          <a:p>
            <a:pPr>
              <a:lnSpc>
                <a:spcPct val="100000"/>
              </a:lnSpc>
            </a:pPr>
            <a:r>
              <a:rPr lang="en-US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International </a:t>
            </a:r>
            <a:r>
              <a:rPr lang="en-US" sz="11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Electroctechnical</a:t>
            </a:r>
            <a:r>
              <a:rPr lang="en-US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Commission</a:t>
            </a:r>
          </a:p>
          <a:p>
            <a:pPr>
              <a:lnSpc>
                <a:spcPct val="100000"/>
              </a:lnSpc>
            </a:pP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1400" dirty="0">
              <a:solidFill>
                <a:srgbClr val="000000"/>
              </a:solidFill>
              <a:latin typeface="Helvetica"/>
              <a:ea typeface="微软雅黑"/>
              <a:cs typeface="Helvetica"/>
            </a:endParaRPr>
          </a:p>
          <a:p>
            <a:pPr marL="175895" lvl="1">
              <a:lnSpc>
                <a:spcPct val="100000"/>
              </a:lnSpc>
              <a:spcBef>
                <a:spcPts val="0"/>
              </a:spcBef>
            </a:pPr>
            <a:endParaRPr lang="en-AU" sz="1400" dirty="0">
              <a:solidFill>
                <a:srgbClr val="000000"/>
              </a:solidFill>
              <a:latin typeface="Helvetica"/>
              <a:ea typeface="微软雅黑"/>
              <a:cs typeface="Helvetica" charset="0"/>
            </a:endParaRPr>
          </a:p>
          <a:p>
            <a:pPr marL="175895" lvl="1">
              <a:lnSpc>
                <a:spcPct val="100000"/>
              </a:lnSpc>
              <a:spcBef>
                <a:spcPts val="0"/>
              </a:spcBef>
            </a:pPr>
            <a:endParaRPr lang="en-AU" sz="1400" dirty="0">
              <a:solidFill>
                <a:srgbClr val="000000"/>
              </a:solidFill>
              <a:latin typeface="Helvetica"/>
              <a:ea typeface="微软雅黑"/>
              <a:cs typeface="Helvetica" charset="0"/>
            </a:endParaRPr>
          </a:p>
          <a:p>
            <a:pPr marL="175895" lvl="1">
              <a:lnSpc>
                <a:spcPct val="100000"/>
              </a:lnSpc>
              <a:spcBef>
                <a:spcPts val="0"/>
              </a:spcBef>
            </a:pPr>
            <a:endParaRPr lang="en-AU" altLang="zh-CN" sz="1400" dirty="0">
              <a:solidFill>
                <a:srgbClr val="000000"/>
              </a:solidFill>
              <a:latin typeface="微软雅黑"/>
              <a:ea typeface="微软雅黑"/>
              <a:cs typeface="Helvetica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solidFill>
                <a:schemeClr val="accent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文本占位符 3">
            <a:extLst>
              <a:ext uri="{FF2B5EF4-FFF2-40B4-BE49-F238E27FC236}">
                <a16:creationId xmlns:a16="http://schemas.microsoft.com/office/drawing/2014/main" id="{E66FD062-0E7E-183E-52C7-E563B79E2790}"/>
              </a:ext>
            </a:extLst>
          </p:cNvPr>
          <p:cNvSpPr txBox="1">
            <a:spLocks/>
          </p:cNvSpPr>
          <p:nvPr/>
        </p:nvSpPr>
        <p:spPr>
          <a:xfrm>
            <a:off x="6348182" y="-9072"/>
            <a:ext cx="5767618" cy="692150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3600" b="0" i="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kV</a:t>
            </a:r>
          </a:p>
          <a:p>
            <a:pPr>
              <a:lnSpc>
                <a:spcPct val="100000"/>
              </a:lnSpc>
            </a:pPr>
            <a:r>
              <a:rPr lang="en-AU" altLang="zh-CN" sz="11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Helvetica"/>
              </a:rPr>
              <a:t>kiloVolt</a:t>
            </a:r>
            <a:r>
              <a:rPr lang="en-AU" altLang="zh-CN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Helvetica"/>
              </a:rPr>
              <a:t> – a thousand volts, a volt is a measure of electromotive force for power circuits</a:t>
            </a:r>
            <a:endParaRPr lang="en-US" altLang="zh-CN" sz="1100" dirty="0"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Lac</a:t>
            </a:r>
          </a:p>
          <a:p>
            <a:pPr>
              <a:lnSpc>
                <a:spcPct val="100000"/>
              </a:lnSpc>
            </a:pPr>
            <a:r>
              <a:rPr lang="en-AU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LiDAR assisted control</a:t>
            </a:r>
            <a:endParaRPr lang="en-US" altLang="zh-CN" sz="1100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LiDAR</a:t>
            </a:r>
          </a:p>
          <a:p>
            <a:pPr>
              <a:lnSpc>
                <a:spcPct val="100000"/>
              </a:lnSpc>
            </a:pPr>
            <a:r>
              <a:rPr lang="en-AU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Light detection and ranging</a:t>
            </a: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LTESA</a:t>
            </a:r>
          </a:p>
          <a:p>
            <a:pPr>
              <a:lnSpc>
                <a:spcPct val="100000"/>
              </a:lnSpc>
            </a:pPr>
            <a:r>
              <a:rPr lang="en-AU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Long-Term Energy Service Agreement</a:t>
            </a: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NTP</a:t>
            </a:r>
          </a:p>
          <a:p>
            <a:pPr>
              <a:lnSpc>
                <a:spcPct val="100000"/>
              </a:lnSpc>
            </a:pPr>
            <a:r>
              <a:rPr lang="en-AU" altLang="zh-CN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Helvetica"/>
              </a:rPr>
              <a:t>Notice to Proceed</a:t>
            </a: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REF</a:t>
            </a:r>
          </a:p>
          <a:p>
            <a:pPr>
              <a:lnSpc>
                <a:spcPct val="100000"/>
              </a:lnSpc>
            </a:pPr>
            <a:r>
              <a:rPr lang="en-AU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Review of Environmental Factors</a:t>
            </a:r>
            <a:endParaRPr lang="en-US" altLang="zh-CN" sz="1100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RFI</a:t>
            </a:r>
          </a:p>
          <a:p>
            <a:pPr>
              <a:lnSpc>
                <a:spcPct val="100000"/>
              </a:lnSpc>
            </a:pPr>
            <a:r>
              <a:rPr lang="en-AU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Request for Information – a document that details information, guidance and clarification needs required for specific aspects of a project.</a:t>
            </a: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STATCOM</a:t>
            </a:r>
          </a:p>
          <a:p>
            <a:pPr>
              <a:lnSpc>
                <a:spcPct val="100000"/>
              </a:lnSpc>
            </a:pPr>
            <a:r>
              <a:rPr lang="en-AU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Static Synchronous Compensator – </a:t>
            </a:r>
            <a:r>
              <a:rPr lang="en-AU" sz="1100" b="0" i="0" dirty="0">
                <a:solidFill>
                  <a:srgbClr val="040C28"/>
                </a:solidFill>
                <a:effectLst/>
                <a:latin typeface="Google Sans"/>
              </a:rPr>
              <a:t>a reactive power regulating device based on the voltage sourced converter (VSC) used to maintain AC system voltages and to enhance the stability of the AC system</a:t>
            </a:r>
            <a:endParaRPr lang="en-AU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TG</a:t>
            </a:r>
          </a:p>
          <a:p>
            <a:pPr>
              <a:lnSpc>
                <a:spcPct val="100000"/>
              </a:lnSpc>
            </a:pPr>
            <a:r>
              <a:rPr lang="en-AU" sz="11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Transgrid</a:t>
            </a:r>
            <a:endParaRPr lang="en-AU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kumimoji="1" lang="en-US" altLang="zh-CN" sz="1400" dirty="0">
                <a:solidFill>
                  <a:schemeClr val="accent3"/>
                </a:solidFill>
                <a:latin typeface="Helvetica"/>
                <a:ea typeface="Helvetica" charset="0"/>
                <a:cs typeface="Helvetica"/>
              </a:rPr>
              <a:t>WT/WTG</a:t>
            </a:r>
          </a:p>
          <a:p>
            <a:pPr>
              <a:lnSpc>
                <a:spcPct val="100000"/>
              </a:lnSpc>
            </a:pPr>
            <a:r>
              <a:rPr lang="en-AU" sz="1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Wind Turbine Generator</a:t>
            </a:r>
            <a:endParaRPr lang="en-US" altLang="zh-CN" sz="1100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  <a:p>
            <a:pPr>
              <a:lnSpc>
                <a:spcPct val="100000"/>
              </a:lnSpc>
            </a:pPr>
            <a:endParaRPr lang="en-US" altLang="zh-CN" sz="1100" dirty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  <a:p>
            <a:pPr>
              <a:lnSpc>
                <a:spcPct val="100000"/>
              </a:lnSpc>
            </a:pPr>
            <a:endParaRPr lang="en-US" altLang="zh-CN" sz="1100" dirty="0"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1400" dirty="0">
              <a:solidFill>
                <a:srgbClr val="000000"/>
              </a:solidFill>
              <a:latin typeface="Helvetica"/>
              <a:ea typeface="微软雅黑"/>
              <a:cs typeface="Helvetica"/>
            </a:endParaRPr>
          </a:p>
          <a:p>
            <a:pPr marL="175895" lvl="1">
              <a:lnSpc>
                <a:spcPct val="100000"/>
              </a:lnSpc>
              <a:spcBef>
                <a:spcPts val="0"/>
              </a:spcBef>
            </a:pPr>
            <a:endParaRPr lang="en-AU" sz="1400" dirty="0">
              <a:solidFill>
                <a:srgbClr val="000000"/>
              </a:solidFill>
              <a:latin typeface="Helvetica"/>
              <a:ea typeface="微软雅黑"/>
              <a:cs typeface="Helvetica" charset="0"/>
            </a:endParaRPr>
          </a:p>
          <a:p>
            <a:pPr marL="175895" lvl="1">
              <a:lnSpc>
                <a:spcPct val="100000"/>
              </a:lnSpc>
              <a:spcBef>
                <a:spcPts val="0"/>
              </a:spcBef>
            </a:pPr>
            <a:endParaRPr lang="en-AU" sz="1400" dirty="0">
              <a:solidFill>
                <a:srgbClr val="000000"/>
              </a:solidFill>
              <a:latin typeface="Helvetica"/>
              <a:ea typeface="微软雅黑"/>
              <a:cs typeface="Helvetica" charset="0"/>
            </a:endParaRPr>
          </a:p>
          <a:p>
            <a:pPr marL="175895" lvl="1">
              <a:lnSpc>
                <a:spcPct val="100000"/>
              </a:lnSpc>
              <a:spcBef>
                <a:spcPts val="0"/>
              </a:spcBef>
            </a:pPr>
            <a:endParaRPr lang="en-AU" altLang="zh-CN" sz="1400" dirty="0">
              <a:solidFill>
                <a:srgbClr val="000000"/>
              </a:solidFill>
              <a:latin typeface="微软雅黑"/>
              <a:ea typeface="微软雅黑"/>
              <a:cs typeface="Helvetica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solidFill>
                <a:schemeClr val="accent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41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" y="2627630"/>
            <a:ext cx="11500485" cy="4447540"/>
          </a:xfrm>
          <a:prstGeom prst="rect">
            <a:avLst/>
          </a:prstGeom>
        </p:spPr>
      </p:pic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22</a:t>
            </a:fld>
            <a:endParaRPr kumimoji="1" lang="zh-CN" altLang="en-US"/>
          </a:p>
        </p:txBody>
      </p:sp>
      <p:cxnSp>
        <p:nvCxnSpPr>
          <p:cNvPr id="5" name="直线连接符 4"/>
          <p:cNvCxnSpPr/>
          <p:nvPr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95325" y="1631072"/>
            <a:ext cx="25200" cy="720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占位符 2"/>
          <p:cNvSpPr txBox="1"/>
          <p:nvPr/>
        </p:nvSpPr>
        <p:spPr>
          <a:xfrm>
            <a:off x="1774824" y="1368309"/>
            <a:ext cx="7561264" cy="1441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en-US" altLang="zh-CN" sz="8000">
                <a:solidFill>
                  <a:srgbClr val="0F345E"/>
                </a:solidFill>
                <a:latin typeface="Helvetica" charset="0"/>
                <a:ea typeface="Helvetica" charset="0"/>
                <a:cs typeface="Helvetica" charset="0"/>
              </a:rPr>
              <a:t>THANKYOU</a:t>
            </a:r>
          </a:p>
        </p:txBody>
      </p:sp>
      <p:sp>
        <p:nvSpPr>
          <p:cNvPr id="9" name="矩形 8"/>
          <p:cNvSpPr/>
          <p:nvPr/>
        </p:nvSpPr>
        <p:spPr>
          <a:xfrm>
            <a:off x="1774823" y="2759075"/>
            <a:ext cx="8642351" cy="1069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lnSpc>
                <a:spcPct val="150000"/>
              </a:lnSpc>
            </a:pPr>
            <a:r>
              <a:rPr kumimoji="1"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GOLDWIND AUSTRALIA PTY LTD</a:t>
            </a:r>
          </a:p>
          <a:p>
            <a:pPr>
              <a:lnSpc>
                <a:spcPct val="150000"/>
              </a:lnSpc>
            </a:pPr>
            <a:endParaRPr kumimoji="1"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图片 9" descr="C:\Users\zhangxueying\Desktop\图片1.png图片1">
            <a:extLst>
              <a:ext uri="{FF2B5EF4-FFF2-40B4-BE49-F238E27FC236}">
                <a16:creationId xmlns:a16="http://schemas.microsoft.com/office/drawing/2014/main" id="{FA1519D3-4324-12AF-18FE-251C0A5AA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742469" y="324889"/>
            <a:ext cx="1930505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FA1E6C-615D-4B8E-9562-350BC0907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" t="3204" r="14347" b="8263"/>
          <a:stretch/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pic>
        <p:nvPicPr>
          <p:cNvPr id="4" name="Picture Placeholder 3" descr="Coppabella Wind Farm">
            <a:extLst>
              <a:ext uri="{FF2B5EF4-FFF2-40B4-BE49-F238E27FC236}">
                <a16:creationId xmlns:a16="http://schemas.microsoft.com/office/drawing/2014/main" id="{840932DA-E4AD-4A13-BE63-2446FB90B751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3"/>
          <a:srcRect t="2838" b="2838"/>
          <a:stretch>
            <a:fillRect/>
          </a:stretch>
        </p:blipFill>
        <p:spPr/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3</a:t>
            </a:fld>
            <a:endParaRPr kumimoji="1" lang="zh-CN" altLang="en-US"/>
          </a:p>
        </p:txBody>
      </p:sp>
      <p:cxnSp>
        <p:nvCxnSpPr>
          <p:cNvPr id="5" name="直线连接符 4"/>
          <p:cNvCxnSpPr/>
          <p:nvPr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95325" y="2442458"/>
            <a:ext cx="25200" cy="540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 descr="C:\Users\zhangxueying\Desktop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sp>
        <p:nvSpPr>
          <p:cNvPr id="23" name="文本占位符 2"/>
          <p:cNvSpPr txBox="1"/>
          <p:nvPr/>
        </p:nvSpPr>
        <p:spPr>
          <a:xfrm>
            <a:off x="1788077" y="2360013"/>
            <a:ext cx="9708598" cy="17897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en-US" altLang="zh-CN" sz="3600">
                <a:solidFill>
                  <a:srgbClr val="0F345E"/>
                </a:solidFill>
                <a:latin typeface="Helvetica" charset="0"/>
                <a:ea typeface="Helvetica" charset="0"/>
                <a:cs typeface="Helvetica" charset="0"/>
              </a:rPr>
              <a:t>Community Engagement</a:t>
            </a:r>
            <a:r>
              <a:rPr kumimoji="1" lang="en-US" altLang="zh-CN" sz="36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kumimoji="1" lang="en-US" altLang="zh-CN" sz="3600">
                <a:solidFill>
                  <a:srgbClr val="0F345E"/>
                </a:solidFill>
                <a:latin typeface="Helvetica" charset="0"/>
                <a:cs typeface="Helvetica" charset="0"/>
              </a:rPr>
              <a:t>Update</a:t>
            </a:r>
            <a:endParaRPr kumimoji="1" lang="zh-CN" altLang="en-US" sz="3600">
              <a:solidFill>
                <a:srgbClr val="0F345E"/>
              </a:solidFill>
              <a:latin typeface="Helvetica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4</a:t>
            </a:fld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46148" y="231775"/>
            <a:ext cx="5454652" cy="5611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AU" altLang="zh-CN" sz="2400">
                <a:latin typeface="Helvetica" charset="0"/>
                <a:ea typeface="Helvetica" charset="0"/>
                <a:cs typeface="Helvetica" charset="0"/>
              </a:rPr>
              <a:t>Community Engagement Update </a:t>
            </a:r>
            <a:endParaRPr kumimoji="1" lang="en-US" altLang="zh-CN" sz="240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2139EAD-9B40-45BC-A7D4-C93170A9E8EB}"/>
              </a:ext>
            </a:extLst>
          </p:cNvPr>
          <p:cNvSpPr txBox="1">
            <a:spLocks/>
          </p:cNvSpPr>
          <p:nvPr/>
        </p:nvSpPr>
        <p:spPr>
          <a:xfrm>
            <a:off x="1510145" y="1015725"/>
            <a:ext cx="9587345" cy="56105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en-US" sz="1800" b="1" dirty="0">
                <a:solidFill>
                  <a:schemeClr val="accent3"/>
                </a:solidFill>
                <a:latin typeface="Helvetica"/>
                <a:cs typeface="Helvetica"/>
              </a:rPr>
              <a:t>The Binalong Information Centre is open</a:t>
            </a:r>
            <a:br>
              <a:rPr lang="en-US" sz="1800" dirty="0">
                <a:latin typeface="Helvetica"/>
                <a:cs typeface="Helvetica"/>
              </a:rPr>
            </a:br>
            <a:endParaRPr kumimoji="1" lang="en-US" sz="1800" dirty="0">
              <a:solidFill>
                <a:schemeClr val="accent3"/>
              </a:solidFill>
              <a:latin typeface="Helvetica" charset="0"/>
              <a:cs typeface="Helvetica" charset="0"/>
            </a:endParaRPr>
          </a:p>
          <a:p>
            <a:pPr marL="461645" lvl="1" indent="-285750">
              <a:lnSpc>
                <a:spcPct val="100000"/>
              </a:lnSpc>
              <a:spcBef>
                <a:spcPts val="0"/>
              </a:spcBef>
            </a:pPr>
            <a:r>
              <a:rPr kumimoji="1" lang="en-US" sz="1400" dirty="0">
                <a:latin typeface="Helvetica"/>
                <a:ea typeface="微软雅黑"/>
                <a:cs typeface="Helvetica"/>
              </a:rPr>
              <a:t>Alison is at Binalong on Mondays 12:30 – 2:30pm and Thursdays 9am – 12noon</a:t>
            </a:r>
            <a:br>
              <a:rPr lang="en-US" sz="1400" dirty="0">
                <a:latin typeface="Helvetica"/>
                <a:cs typeface="Helvetica"/>
              </a:rPr>
            </a:b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461645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Sponsorship began with the Binalong NSW Swimming Club and Binalong Brahmans</a:t>
            </a:r>
            <a:endParaRPr lang="en-US" sz="1400" dirty="0">
              <a:latin typeface="Helvetica"/>
              <a:cs typeface="Helvetica"/>
            </a:endParaRPr>
          </a:p>
          <a:p>
            <a:pPr marL="461645" lvl="1" indent="-285750">
              <a:lnSpc>
                <a:spcPct val="100000"/>
              </a:lnSpc>
              <a:spcBef>
                <a:spcPts val="0"/>
              </a:spcBef>
            </a:pPr>
            <a:endParaRPr lang="en-US" sz="1400" dirty="0">
              <a:latin typeface="Helvetica"/>
              <a:ea typeface="微软雅黑"/>
              <a:cs typeface="Helvetica"/>
            </a:endParaRPr>
          </a:p>
          <a:p>
            <a:pPr marL="461645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Helvetica"/>
                <a:ea typeface="微软雅黑"/>
                <a:cs typeface="Helvetica"/>
              </a:rPr>
              <a:t>Paul and Alison have met with some local </a:t>
            </a:r>
            <a:r>
              <a:rPr lang="en-US" sz="1400" dirty="0" err="1">
                <a:latin typeface="Helvetica"/>
                <a:ea typeface="微软雅黑"/>
                <a:cs typeface="Helvetica"/>
              </a:rPr>
              <a:t>neighbours</a:t>
            </a:r>
            <a:r>
              <a:rPr lang="en-US" sz="1400" dirty="0">
                <a:latin typeface="Helvetica"/>
                <a:ea typeface="微软雅黑"/>
                <a:cs typeface="Helvetica"/>
              </a:rPr>
              <a:t> to re-establish contact </a:t>
            </a:r>
            <a:br>
              <a:rPr lang="en-US" sz="1400" dirty="0">
                <a:latin typeface="Helvetica"/>
                <a:ea typeface="微软雅黑"/>
                <a:cs typeface="Helvetica"/>
              </a:rPr>
            </a:br>
            <a:r>
              <a:rPr lang="en-US" sz="1400" dirty="0">
                <a:latin typeface="Helvetica"/>
                <a:ea typeface="微软雅黑"/>
                <a:cs typeface="Helvetica"/>
              </a:rPr>
              <a:t>and provide a project update</a:t>
            </a:r>
            <a:br>
              <a:rPr lang="en-US" sz="1400" dirty="0">
                <a:latin typeface="Helvetica"/>
                <a:ea typeface="微软雅黑"/>
                <a:cs typeface="Helvetica"/>
              </a:rPr>
            </a:br>
            <a:endParaRPr lang="en-US" sz="1400" dirty="0">
              <a:latin typeface="Helvetica" charset="0"/>
              <a:ea typeface="微软雅黑" panose="020B0503020204020204" charset="-122"/>
              <a:cs typeface="Helvetica" charset="0"/>
            </a:endParaRPr>
          </a:p>
          <a:p>
            <a:pPr marL="461645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Helvetica"/>
                <a:ea typeface="微软雅黑"/>
                <a:cs typeface="Helvetica"/>
              </a:rPr>
              <a:t>Measure have been taken to attempt contact with disconnected lines</a:t>
            </a:r>
          </a:p>
          <a:p>
            <a:pPr marL="175895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Helvetica"/>
              <a:ea typeface="微软雅黑"/>
              <a:cs typeface="Helvetica"/>
            </a:endParaRPr>
          </a:p>
          <a:p>
            <a:pPr marL="461645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Helvetica"/>
                <a:ea typeface="微软雅黑"/>
                <a:cs typeface="Helvetica"/>
              </a:rPr>
              <a:t>Winter Newsletter is being distributed</a:t>
            </a:r>
            <a:br>
              <a:rPr lang="en-US" sz="1400" dirty="0">
                <a:latin typeface="Helvetica"/>
                <a:ea typeface="微软雅黑"/>
                <a:cs typeface="Helvetica"/>
              </a:rPr>
            </a:br>
            <a:endParaRPr kumimoji="1" lang="en-US" sz="1400" dirty="0">
              <a:latin typeface="Helvetica"/>
              <a:ea typeface="微软雅黑"/>
              <a:cs typeface="Helvetica"/>
            </a:endParaRPr>
          </a:p>
          <a:p>
            <a:pPr marL="461645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Helvetica"/>
                <a:ea typeface="微软雅黑"/>
                <a:cs typeface="Helvetica"/>
              </a:rPr>
              <a:t>Coppabella Website is continuously updated. Project updates and news available, as we progress towards construction </a:t>
            </a:r>
            <a:br>
              <a:rPr lang="en-US" sz="1400" dirty="0">
                <a:latin typeface="Helvetica"/>
                <a:ea typeface="微软雅黑"/>
                <a:cs typeface="Helvetica"/>
              </a:rPr>
            </a:br>
            <a:endParaRPr lang="en-US" sz="1400" dirty="0">
              <a:latin typeface="Helvetica"/>
              <a:ea typeface="微软雅黑"/>
              <a:cs typeface="Helvetic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kumimoji="1" lang="en-AU" sz="1800" dirty="0">
                <a:solidFill>
                  <a:schemeClr val="accent3"/>
                </a:solidFill>
                <a:latin typeface="Helvetica"/>
                <a:cs typeface="Helvetica"/>
              </a:rPr>
              <a:t>As the project gets closer to construction, we will continue to support local communities</a:t>
            </a:r>
            <a:endParaRPr lang="en-AU" sz="1800" dirty="0">
              <a:solidFill>
                <a:schemeClr val="accent3"/>
              </a:solidFill>
              <a:latin typeface="Helvetica"/>
              <a:cs typeface="Helvetica"/>
            </a:endParaRPr>
          </a:p>
          <a:p>
            <a:pPr marL="342900" indent="-285750"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Sponsorship Fund continues to operate. </a:t>
            </a:r>
          </a:p>
          <a:p>
            <a:pPr marL="342900" indent="-285750"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Latest partnerships with the Binalong NSW Swimming Club and the Binalong Brahmans.</a:t>
            </a:r>
          </a:p>
          <a:p>
            <a:pPr marL="342900" indent="-285750"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Contact Alison or Paul if you have any sponsorships ideas or proposals. </a:t>
            </a:r>
            <a:endParaRPr lang="en-US" dirty="0"/>
          </a:p>
          <a:p>
            <a:pPr marL="342900" indent="-285750">
              <a:lnSpc>
                <a:spcPct val="100000"/>
              </a:lnSpc>
            </a:pP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5" name="Picture 4" descr="A person standing at a desk&#10;&#10;Description automatically generated">
            <a:extLst>
              <a:ext uri="{FF2B5EF4-FFF2-40B4-BE49-F238E27FC236}">
                <a16:creationId xmlns:a16="http://schemas.microsoft.com/office/drawing/2014/main" id="{5346A89D-E82A-9329-F30E-2749BA0AB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34" b="-342"/>
          <a:stretch/>
        </p:blipFill>
        <p:spPr>
          <a:xfrm>
            <a:off x="8926998" y="788894"/>
            <a:ext cx="2127097" cy="279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0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文本占位符 3">
            <a:extLst>
              <a:ext uri="{FF2B5EF4-FFF2-40B4-BE49-F238E27FC236}">
                <a16:creationId xmlns:a16="http://schemas.microsoft.com/office/drawing/2014/main" id="{6A817B1E-67D8-0283-957C-EBBF4C565790}"/>
              </a:ext>
            </a:extLst>
          </p:cNvPr>
          <p:cNvSpPr txBox="1">
            <a:spLocks/>
          </p:cNvSpPr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3600" b="0" i="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Long-Term Energy Service Agreement (LTESA)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F3DB0-0F21-C4D6-9267-C00D01EEEDBD}"/>
              </a:ext>
            </a:extLst>
          </p:cNvPr>
          <p:cNvSpPr txBox="1"/>
          <p:nvPr/>
        </p:nvSpPr>
        <p:spPr>
          <a:xfrm>
            <a:off x="2136412" y="2112579"/>
            <a:ext cx="2710950" cy="39610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40080">
              <a:spcAft>
                <a:spcPts val="600"/>
              </a:spcAft>
            </a:pPr>
            <a:r>
              <a:rPr lang="en-US" sz="2000" b="1" kern="1200" dirty="0">
                <a:solidFill>
                  <a:srgbClr val="415671"/>
                </a:solidFill>
                <a:latin typeface="Helvetica"/>
                <a:ea typeface="+mn-lt"/>
                <a:cs typeface="Helvetica"/>
              </a:rPr>
              <a:t>What is it? </a:t>
            </a:r>
            <a:endParaRPr lang="en-US" sz="2000" kern="1200" dirty="0">
              <a:solidFill>
                <a:srgbClr val="415671"/>
              </a:solidFill>
              <a:latin typeface="HelveticaNeueLT Pro 45 Lt"/>
              <a:ea typeface="+mn-lt"/>
              <a:cs typeface="Helvetica"/>
            </a:endParaRPr>
          </a:p>
          <a:p>
            <a:pPr defTabSz="640080">
              <a:spcAft>
                <a:spcPts val="600"/>
              </a:spcAft>
            </a:pPr>
            <a:endParaRPr lang="en-US" sz="840" kern="1200" dirty="0">
              <a:solidFill>
                <a:srgbClr val="4D5156"/>
              </a:solidFill>
              <a:latin typeface="HelveticaNeueLT Pro 45 Lt"/>
              <a:ea typeface="+mn-lt"/>
              <a:cs typeface="Helvetica"/>
            </a:endParaRPr>
          </a:p>
          <a:p>
            <a:pPr defTabSz="640080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HelveticaNeueLT Pro 45 Lt"/>
                <a:ea typeface="+mn-lt"/>
                <a:cs typeface="Helvetica"/>
              </a:rPr>
              <a:t>LTESAs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will provide generators with the option to sell their electricity at an agreed minimum fixed price to the market. </a:t>
            </a:r>
          </a:p>
          <a:p>
            <a:pPr defTabSz="640080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This provides additional revenue  certainty for investment. Scheme is run by the NSW Government.</a:t>
            </a:r>
            <a:br>
              <a:rPr lang="en-US" sz="1600" kern="120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</a:br>
            <a:br>
              <a:rPr lang="en-US" sz="1600" kern="120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</a:b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LTESA term is for 20 years to ensure community benefits.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9D02E-BAFC-092B-0EDB-60CC1AECDB1A}"/>
              </a:ext>
            </a:extLst>
          </p:cNvPr>
          <p:cNvSpPr txBox="1"/>
          <p:nvPr/>
        </p:nvSpPr>
        <p:spPr>
          <a:xfrm>
            <a:off x="6393608" y="1969463"/>
            <a:ext cx="2256130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40080">
              <a:spcAft>
                <a:spcPts val="600"/>
              </a:spcAft>
            </a:pPr>
            <a:r>
              <a:rPr lang="en-US" sz="126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Goldwind Australia partner</a:t>
            </a:r>
            <a:endParaRPr lang="en-AU" b="1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215A57EC-8B4B-CD7E-5AC1-E7F3A9A9B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5" y="5949950"/>
            <a:ext cx="695324" cy="908050"/>
          </a:xfrm>
        </p:spPr>
        <p:txBody>
          <a:bodyPr/>
          <a:lstStyle/>
          <a:p>
            <a:fld id="{C12EF67B-7566-E64E-A5A4-F6327E453F64}" type="slidenum">
              <a:rPr kumimoji="1" lang="zh-CN" altLang="en-US" smtClean="0"/>
              <a:t>5</a:t>
            </a:fld>
            <a:endParaRPr kumimoji="1" lang="zh-CN" altLang="en-US" dirty="0"/>
          </a:p>
        </p:txBody>
      </p:sp>
      <p:pic>
        <p:nvPicPr>
          <p:cNvPr id="1028" name="Picture 4" descr="Government of New South Wales - Department of Education - Organisations -  AURIN">
            <a:extLst>
              <a:ext uri="{FF2B5EF4-FFF2-40B4-BE49-F238E27FC236}">
                <a16:creationId xmlns:a16="http://schemas.microsoft.com/office/drawing/2014/main" id="{1BB33817-B319-CCDD-279C-689DFF23F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73" y="2255695"/>
            <a:ext cx="1081387" cy="117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diagram of a line&#10;&#10;Description automatically generated">
            <a:extLst>
              <a:ext uri="{FF2B5EF4-FFF2-40B4-BE49-F238E27FC236}">
                <a16:creationId xmlns:a16="http://schemas.microsoft.com/office/drawing/2014/main" id="{6009E342-59DA-2E06-9E79-9E044E903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983" t="13312" r="24983" b="-13312"/>
          <a:stretch/>
        </p:blipFill>
        <p:spPr>
          <a:xfrm>
            <a:off x="4028824" y="3982212"/>
            <a:ext cx="7060933" cy="270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93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37B1FA-C044-DAF3-AAC3-A65ECDAB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6</a:t>
            </a:fld>
            <a:endParaRPr kumimoji="1" lang="zh-CN" altLang="en-US"/>
          </a:p>
        </p:txBody>
      </p:sp>
      <p:sp>
        <p:nvSpPr>
          <p:cNvPr id="7" name="文本占位符 3">
            <a:extLst>
              <a:ext uri="{FF2B5EF4-FFF2-40B4-BE49-F238E27FC236}">
                <a16:creationId xmlns:a16="http://schemas.microsoft.com/office/drawing/2014/main" id="{6A817B1E-67D8-0283-957C-EBBF4C565790}"/>
              </a:ext>
            </a:extLst>
          </p:cNvPr>
          <p:cNvSpPr txBox="1">
            <a:spLocks/>
          </p:cNvSpPr>
          <p:nvPr/>
        </p:nvSpPr>
        <p:spPr>
          <a:xfrm>
            <a:off x="946148" y="231775"/>
            <a:ext cx="5454652" cy="56119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3600" b="0" i="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AU" altLang="zh-CN" sz="2400" dirty="0">
                <a:latin typeface="Helvetica"/>
                <a:ea typeface="Helvetica" charset="0"/>
                <a:cs typeface="Helvetica"/>
              </a:rPr>
              <a:t>Long-Term Energy Service Agreement (LTESA)</a:t>
            </a:r>
            <a:endParaRPr lang="en-US" dirty="0">
              <a:latin typeface="Helvetica"/>
              <a:ea typeface="Microsoft YaHei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971AA-171F-2F9A-E76C-4E27B3DBAFEB}"/>
              </a:ext>
            </a:extLst>
          </p:cNvPr>
          <p:cNvSpPr txBox="1"/>
          <p:nvPr/>
        </p:nvSpPr>
        <p:spPr>
          <a:xfrm>
            <a:off x="887226" y="1192413"/>
            <a:ext cx="5151626" cy="36009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Helvetica"/>
                <a:ea typeface="+mn-lt"/>
                <a:cs typeface="Helvetica"/>
              </a:rPr>
              <a:t>Examples of how the community benefits immediately</a:t>
            </a:r>
            <a:endParaRPr lang="en-US" dirty="0">
              <a:solidFill>
                <a:schemeClr val="accent3"/>
              </a:solidFill>
              <a:latin typeface="HelveticaNeueLT Pro 45 Lt"/>
              <a:ea typeface="+mn-lt"/>
              <a:cs typeface="Helvetica"/>
            </a:endParaRPr>
          </a:p>
          <a:p>
            <a:endParaRPr lang="en-US" sz="1600" dirty="0">
              <a:solidFill>
                <a:srgbClr val="4D5156"/>
              </a:solidFill>
              <a:latin typeface="HelveticaNeueLT Pro 45 Lt"/>
              <a:ea typeface="+mn-lt"/>
              <a:cs typeface="Helvetica"/>
            </a:endParaRPr>
          </a:p>
          <a:p>
            <a:r>
              <a:rPr lang="en-US" sz="1600" dirty="0">
                <a:solidFill>
                  <a:srgbClr val="040C28"/>
                </a:solidFill>
                <a:ea typeface="+mn-lt"/>
                <a:cs typeface="+mn-lt"/>
              </a:rPr>
              <a:t>Prior to operation $30-50,000/year for local projects</a:t>
            </a:r>
            <a:br>
              <a:rPr lang="en-US" sz="1600" dirty="0">
                <a:solidFill>
                  <a:srgbClr val="040C28"/>
                </a:solidFill>
                <a:ea typeface="+mn-lt"/>
                <a:cs typeface="+mn-lt"/>
              </a:rPr>
            </a:br>
            <a:r>
              <a:rPr lang="en-US" sz="1600" dirty="0">
                <a:solidFill>
                  <a:srgbClr val="040C28"/>
                </a:solidFill>
                <a:ea typeface="+mn-lt"/>
                <a:cs typeface="+mn-lt"/>
              </a:rPr>
              <a:t>On operation </a:t>
            </a:r>
            <a:br>
              <a:rPr lang="en-US" sz="1600" dirty="0">
                <a:solidFill>
                  <a:srgbClr val="040C28"/>
                </a:solidFill>
                <a:ea typeface="+mn-lt"/>
                <a:cs typeface="+mn-lt"/>
              </a:rPr>
            </a:br>
            <a:r>
              <a:rPr lang="en-US" sz="1600" dirty="0">
                <a:solidFill>
                  <a:srgbClr val="040C28"/>
                </a:solidFill>
                <a:ea typeface="+mn-lt"/>
                <a:cs typeface="+mn-lt"/>
              </a:rPr>
              <a:t>Community Enhancement Fund: $172.5K/year, Supplementary fund too</a:t>
            </a:r>
          </a:p>
          <a:p>
            <a:r>
              <a:rPr lang="en-US" sz="1600" dirty="0">
                <a:solidFill>
                  <a:srgbClr val="040C28"/>
                </a:solidFill>
                <a:ea typeface="+mn-lt"/>
                <a:cs typeface="+mn-lt"/>
              </a:rPr>
              <a:t>LGA / HTC regional investment commitments</a:t>
            </a:r>
          </a:p>
          <a:p>
            <a:br>
              <a:rPr lang="en-US" sz="1600" dirty="0">
                <a:solidFill>
                  <a:srgbClr val="040C28"/>
                </a:solidFill>
                <a:ea typeface="+mn-lt"/>
                <a:cs typeface="+mn-lt"/>
              </a:rPr>
            </a:br>
            <a:r>
              <a:rPr lang="en-US" sz="1600" dirty="0">
                <a:solidFill>
                  <a:srgbClr val="040C28"/>
                </a:solidFill>
                <a:ea typeface="+mn-lt"/>
                <a:cs typeface="+mn-lt"/>
              </a:rPr>
              <a:t>Also….  </a:t>
            </a:r>
          </a:p>
          <a:p>
            <a:r>
              <a:rPr lang="en-US" sz="1600" dirty="0">
                <a:solidFill>
                  <a:srgbClr val="040C28"/>
                </a:solidFill>
                <a:ea typeface="+mn-lt"/>
                <a:cs typeface="+mn-lt"/>
              </a:rPr>
              <a:t>Local supply chain commitments </a:t>
            </a:r>
          </a:p>
          <a:p>
            <a:r>
              <a:rPr lang="en-US" sz="1600" dirty="0">
                <a:solidFill>
                  <a:srgbClr val="040C28"/>
                </a:solidFill>
                <a:ea typeface="+mn-lt"/>
                <a:cs typeface="+mn-lt"/>
              </a:rPr>
              <a:t>Local steel products &amp; components</a:t>
            </a:r>
          </a:p>
          <a:p>
            <a:r>
              <a:rPr lang="en-US" sz="1600" dirty="0">
                <a:solidFill>
                  <a:srgbClr val="040C28"/>
                </a:solidFill>
                <a:ea typeface="+mn-lt"/>
                <a:cs typeface="+mn-lt"/>
              </a:rPr>
              <a:t>Investment &amp; innovation commitments   </a:t>
            </a:r>
          </a:p>
          <a:p>
            <a:endParaRPr lang="en-US" sz="1600" dirty="0">
              <a:solidFill>
                <a:srgbClr val="4D5156"/>
              </a:solidFill>
            </a:endParaRPr>
          </a:p>
        </p:txBody>
      </p:sp>
      <p:pic>
        <p:nvPicPr>
          <p:cNvPr id="8" name="Picture 7" descr="A group of people playing rugby&#10;&#10;Description automatically generated">
            <a:extLst>
              <a:ext uri="{FF2B5EF4-FFF2-40B4-BE49-F238E27FC236}">
                <a16:creationId xmlns:a16="http://schemas.microsoft.com/office/drawing/2014/main" id="{D20007B4-62D6-E24C-4FAF-DC4ED1A39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629" y="4482"/>
            <a:ext cx="6104742" cy="618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27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7</a:t>
            </a:fld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46148" y="231775"/>
            <a:ext cx="5454652" cy="5611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AU" altLang="zh-CN" sz="2400">
                <a:latin typeface="Helvetica" charset="0"/>
                <a:ea typeface="Helvetica" charset="0"/>
                <a:cs typeface="Helvetica" charset="0"/>
              </a:rPr>
              <a:t>Community Engagement Update </a:t>
            </a:r>
            <a:endParaRPr kumimoji="1" lang="en-US" altLang="zh-CN" sz="240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5BF039FA-1B4B-448F-8961-C5697CC2A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023045"/>
              </p:ext>
            </p:extLst>
          </p:nvPr>
        </p:nvGraphicFramePr>
        <p:xfrm>
          <a:off x="1233850" y="1121833"/>
          <a:ext cx="10319905" cy="3378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598">
                  <a:extLst>
                    <a:ext uri="{9D8B030D-6E8A-4147-A177-3AD203B41FA5}">
                      <a16:colId xmlns:a16="http://schemas.microsoft.com/office/drawing/2014/main" val="994600697"/>
                    </a:ext>
                  </a:extLst>
                </a:gridCol>
                <a:gridCol w="4540307">
                  <a:extLst>
                    <a:ext uri="{9D8B030D-6E8A-4147-A177-3AD203B41FA5}">
                      <a16:colId xmlns:a16="http://schemas.microsoft.com/office/drawing/2014/main" val="3471199588"/>
                    </a:ext>
                  </a:extLst>
                </a:gridCol>
              </a:tblGrid>
              <a:tr h="36209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Project Contact Points </a:t>
                      </a:r>
                      <a:endParaRPr lang="en-AU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063087"/>
                  </a:ext>
                </a:extLst>
              </a:tr>
              <a:tr h="608321">
                <a:tc>
                  <a:txBody>
                    <a:bodyPr/>
                    <a:lstStyle/>
                    <a:p>
                      <a:r>
                        <a:rPr lang="en-AU" sz="1600"/>
                        <a:t>General Information hotline </a:t>
                      </a:r>
                    </a:p>
                    <a:p>
                      <a:r>
                        <a:rPr lang="en-AU" sz="1400"/>
                        <a:t>(free call where you leave a messages and Alison will get back to you)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/>
                        <a:t>1800 884 689</a:t>
                      </a:r>
                      <a:endParaRPr lang="en-AU" sz="200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AU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506182"/>
                  </a:ext>
                </a:extLst>
              </a:tr>
              <a:tr h="275193">
                <a:tc>
                  <a:txBody>
                    <a:bodyPr/>
                    <a:lstStyle/>
                    <a:p>
                      <a:r>
                        <a:rPr lang="en-US" sz="1600"/>
                        <a:t>Email </a:t>
                      </a:r>
                      <a:endParaRPr lang="en-A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info@coppabellawindfarm.com</a:t>
                      </a:r>
                      <a:endParaRPr lang="en-AU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906052"/>
                  </a:ext>
                </a:extLst>
              </a:tr>
              <a:tr h="275193">
                <a:tc>
                  <a:txBody>
                    <a:bodyPr/>
                    <a:lstStyle/>
                    <a:p>
                      <a:r>
                        <a:rPr lang="en-US" sz="1600"/>
                        <a:t>Website</a:t>
                      </a:r>
                      <a:endParaRPr lang="en-A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www.coppabellawindfarm.com</a:t>
                      </a:r>
                      <a:endParaRPr lang="en-AU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537564"/>
                  </a:ext>
                </a:extLst>
              </a:tr>
              <a:tr h="275193">
                <a:tc>
                  <a:txBody>
                    <a:bodyPr/>
                    <a:lstStyle/>
                    <a:p>
                      <a:r>
                        <a:rPr lang="en-US" sz="1600"/>
                        <a:t>Paul’s direct phone number </a:t>
                      </a:r>
                      <a:br>
                        <a:rPr lang="en-US" sz="1600"/>
                      </a:br>
                      <a:r>
                        <a:rPr lang="en-US" sz="1600"/>
                        <a:t>(Stakeholder Engagement Manager)</a:t>
                      </a:r>
                      <a:endParaRPr lang="en-A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AU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0400 004 293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178188"/>
                  </a:ext>
                </a:extLst>
              </a:tr>
              <a:tr h="260709">
                <a:tc>
                  <a:txBody>
                    <a:bodyPr/>
                    <a:lstStyle/>
                    <a:p>
                      <a:r>
                        <a:rPr lang="en-US" sz="1600"/>
                        <a:t>Alison’s direct phone number </a:t>
                      </a:r>
                      <a:br>
                        <a:rPr lang="en-US" sz="1600"/>
                      </a:br>
                      <a:r>
                        <a:rPr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AU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Local Community Relations Officer)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0401 472 691</a:t>
                      </a:r>
                      <a:endParaRPr lang="en-AU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298156"/>
                  </a:ext>
                </a:extLst>
              </a:tr>
              <a:tr h="2607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Ben’s direct phone number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(Development Manager)</a:t>
                      </a:r>
                      <a:endParaRPr lang="en-A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0400 882 095</a:t>
                      </a:r>
                      <a:endParaRPr lang="en-AU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921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677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FA1E6C-615D-4B8E-9562-350BC0907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" t="3204" r="14347" b="8263"/>
          <a:stretch/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pic>
        <p:nvPicPr>
          <p:cNvPr id="4" name="Picture Placeholder 3" descr="Coppabella Wind Farm">
            <a:extLst>
              <a:ext uri="{FF2B5EF4-FFF2-40B4-BE49-F238E27FC236}">
                <a16:creationId xmlns:a16="http://schemas.microsoft.com/office/drawing/2014/main" id="{840932DA-E4AD-4A13-BE63-2446FB90B751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3"/>
          <a:srcRect t="2838" b="2838"/>
          <a:stretch>
            <a:fillRect/>
          </a:stretch>
        </p:blipFill>
        <p:spPr/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8</a:t>
            </a:fld>
            <a:endParaRPr kumimoji="1" lang="zh-CN" altLang="en-US"/>
          </a:p>
        </p:txBody>
      </p:sp>
      <p:cxnSp>
        <p:nvCxnSpPr>
          <p:cNvPr id="5" name="直线连接符 4"/>
          <p:cNvCxnSpPr/>
          <p:nvPr/>
        </p:nvCxnSpPr>
        <p:spPr>
          <a:xfrm>
            <a:off x="693516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95325" y="2442458"/>
            <a:ext cx="25200" cy="540000"/>
          </a:xfrm>
          <a:prstGeom prst="rect">
            <a:avLst/>
          </a:prstGeom>
          <a:solidFill>
            <a:srgbClr val="0F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 descr="C:\Users\zhangxueying\Desktop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sp>
        <p:nvSpPr>
          <p:cNvPr id="23" name="文本占位符 2"/>
          <p:cNvSpPr txBox="1"/>
          <p:nvPr/>
        </p:nvSpPr>
        <p:spPr>
          <a:xfrm>
            <a:off x="1788077" y="2360013"/>
            <a:ext cx="9708598" cy="17897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en-US" altLang="zh-CN" sz="3600">
                <a:solidFill>
                  <a:srgbClr val="0F345E"/>
                </a:solidFill>
                <a:latin typeface="Helvetica" charset="0"/>
                <a:ea typeface="Helvetica" charset="0"/>
                <a:cs typeface="Helvetica" charset="0"/>
              </a:rPr>
              <a:t>Project</a:t>
            </a:r>
            <a:r>
              <a:rPr kumimoji="1" lang="en-US" altLang="zh-CN" sz="36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kumimoji="1" lang="en-US" altLang="zh-CN" sz="3600">
                <a:solidFill>
                  <a:srgbClr val="0F345E"/>
                </a:solidFill>
                <a:latin typeface="Helvetica" charset="0"/>
                <a:cs typeface="Helvetica" charset="0"/>
              </a:rPr>
              <a:t>Update</a:t>
            </a:r>
            <a:endParaRPr kumimoji="1" lang="zh-CN" altLang="en-US" sz="3600">
              <a:solidFill>
                <a:srgbClr val="0F345E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808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A91611-E496-4122-91BB-B49EAF0611C0}"/>
              </a:ext>
            </a:extLst>
          </p:cNvPr>
          <p:cNvSpPr/>
          <p:nvPr/>
        </p:nvSpPr>
        <p:spPr>
          <a:xfrm>
            <a:off x="698500" y="6626224"/>
            <a:ext cx="1727200" cy="23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EF67B-7566-E64E-A5A4-F6327E453F64}" type="slidenum">
              <a:rPr kumimoji="1" lang="zh-CN" altLang="en-US" smtClean="0"/>
              <a:t>9</a:t>
            </a:fld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946148" y="231775"/>
            <a:ext cx="5454652" cy="5611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AU" altLang="zh-CN" sz="2400">
                <a:latin typeface="Helvetica" charset="0"/>
                <a:ea typeface="Helvetica" charset="0"/>
                <a:cs typeface="Helvetica" charset="0"/>
              </a:rPr>
              <a:t>Project Update – key elements</a:t>
            </a:r>
            <a:endParaRPr kumimoji="1" lang="en-US" altLang="zh-CN" sz="240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图片 8" descr="C:\Users\zhangxueying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9328" y="352341"/>
            <a:ext cx="1139800" cy="316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7836FD-5C10-4BE8-ADC8-2043A21C85C8}"/>
              </a:ext>
            </a:extLst>
          </p:cNvPr>
          <p:cNvSpPr/>
          <p:nvPr/>
        </p:nvSpPr>
        <p:spPr>
          <a:xfrm>
            <a:off x="830029" y="551216"/>
            <a:ext cx="9639299" cy="62632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2">
              <a:spcBef>
                <a:spcPts val="1000"/>
              </a:spcBef>
              <a:spcAft>
                <a:spcPts val="600"/>
              </a:spcAft>
              <a:buClr>
                <a:srgbClr val="00B050"/>
              </a:buClr>
            </a:pPr>
            <a:r>
              <a:rPr kumimoji="1" lang="en-US" dirty="0">
                <a:solidFill>
                  <a:schemeClr val="accent3"/>
                </a:solidFill>
                <a:latin typeface="Helvetica"/>
                <a:cs typeface="Helvetica"/>
              </a:rPr>
              <a:t>Progressing internal Goldwind approvals</a:t>
            </a:r>
            <a:endParaRPr lang="en-US" dirty="0">
              <a:solidFill>
                <a:schemeClr val="accent3"/>
              </a:solidFill>
              <a:latin typeface="Helvetica"/>
              <a:cs typeface="Helvetica"/>
            </a:endParaRP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US" sz="1400" dirty="0">
                <a:latin typeface="Helvetica"/>
                <a:ea typeface="微软雅黑"/>
                <a:cs typeface="Helvetica"/>
              </a:rPr>
              <a:t>Firm Pricing for Construction Contracts / Civils Design </a:t>
            </a:r>
            <a:endParaRPr lang="en-US" sz="1400" dirty="0">
              <a:latin typeface="Helvetica" charset="0"/>
              <a:ea typeface="微软雅黑" panose="020B0503020204020204" charset="-122"/>
              <a:cs typeface="Helvetica" charset="0"/>
            </a:endParaRP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US" sz="1400" dirty="0">
                <a:latin typeface="Helvetica"/>
                <a:ea typeface="微软雅黑"/>
                <a:cs typeface="Helvetica"/>
              </a:rPr>
              <a:t>Funding arrangements</a:t>
            </a:r>
            <a:endParaRPr lang="en-US" sz="1400" dirty="0">
              <a:latin typeface="Helvetica"/>
              <a:ea typeface="微软雅黑"/>
              <a:cs typeface="Helvetica"/>
            </a:endParaRPr>
          </a:p>
          <a:p>
            <a:pPr indent="-281305">
              <a:spcAft>
                <a:spcPts val="600"/>
              </a:spcAft>
            </a:pPr>
            <a:r>
              <a:rPr kumimoji="1" lang="en-US" dirty="0" err="1">
                <a:solidFill>
                  <a:schemeClr val="accent3"/>
                </a:solidFill>
                <a:latin typeface="Helvetica"/>
                <a:cs typeface="Helvetica"/>
              </a:rPr>
              <a:t>Finalising</a:t>
            </a:r>
            <a:r>
              <a:rPr kumimoji="1" lang="en-US" dirty="0">
                <a:solidFill>
                  <a:schemeClr val="accent3"/>
                </a:solidFill>
                <a:latin typeface="Helvetica"/>
                <a:cs typeface="Helvetica"/>
              </a:rPr>
              <a:t> Coppabella program</a:t>
            </a: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US" sz="1400" dirty="0">
                <a:latin typeface="Helvetica"/>
                <a:ea typeface="微软雅黑"/>
                <a:cs typeface="Helvetica"/>
              </a:rPr>
              <a:t>civil, electrical, grid and turbine program components</a:t>
            </a:r>
          </a:p>
          <a:p>
            <a:pPr marL="0" lvl="2">
              <a:spcBef>
                <a:spcPts val="1000"/>
              </a:spcBef>
              <a:spcAft>
                <a:spcPts val="600"/>
              </a:spcAft>
              <a:buClr>
                <a:srgbClr val="00B050"/>
              </a:buClr>
            </a:pPr>
            <a:r>
              <a:rPr kumimoji="1" lang="en-US" dirty="0">
                <a:solidFill>
                  <a:schemeClr val="accent3"/>
                </a:solidFill>
                <a:latin typeface="Helvetica"/>
                <a:cs typeface="Helvetica"/>
              </a:rPr>
              <a:t>Planning Approvals (State, Federal, Crown):</a:t>
            </a:r>
            <a:endParaRPr lang="en-US" dirty="0">
              <a:solidFill>
                <a:schemeClr val="accent3"/>
              </a:solidFill>
              <a:latin typeface="Helvetica"/>
              <a:cs typeface="Helvetica"/>
            </a:endParaRP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US" sz="1400" dirty="0">
                <a:latin typeface="Helvetica"/>
                <a:ea typeface="微软雅黑"/>
                <a:cs typeface="Helvetica"/>
              </a:rPr>
              <a:t>Satisfying pre-construction conditions and compliance planning activities </a:t>
            </a: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US" sz="1400" dirty="0">
                <a:latin typeface="Helvetica"/>
                <a:ea typeface="微软雅黑"/>
                <a:cs typeface="Helvetica"/>
              </a:rPr>
              <a:t>Environment Protection </a:t>
            </a:r>
            <a:r>
              <a:rPr kumimoji="1" lang="en-US" sz="1400" dirty="0" err="1">
                <a:latin typeface="Helvetica"/>
                <a:ea typeface="微软雅黑"/>
                <a:cs typeface="Helvetica"/>
              </a:rPr>
              <a:t>Licence</a:t>
            </a:r>
            <a:r>
              <a:rPr kumimoji="1" lang="en-US" sz="1400" dirty="0">
                <a:latin typeface="Helvetica"/>
                <a:ea typeface="微软雅黑"/>
                <a:cs typeface="Helvetica"/>
              </a:rPr>
              <a:t> (for Construction Activities)</a:t>
            </a:r>
            <a:endParaRPr lang="en-US" sz="1400" dirty="0">
              <a:latin typeface="Helvetica"/>
              <a:ea typeface="微软雅黑"/>
              <a:cs typeface="Helvetica"/>
            </a:endParaRP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US" sz="1400" dirty="0" err="1">
                <a:latin typeface="Helvetica"/>
                <a:ea typeface="微软雅黑"/>
                <a:cs typeface="Helvetica"/>
              </a:rPr>
              <a:t>Transgrid</a:t>
            </a:r>
            <a:r>
              <a:rPr kumimoji="1" lang="en-US" sz="1400" dirty="0">
                <a:latin typeface="Helvetica"/>
                <a:ea typeface="微软雅黑"/>
                <a:cs typeface="Helvetica"/>
              </a:rPr>
              <a:t> Addendum REF 2 for 99M Rebuild (incl. STATCOM) was approved 1 March 2024</a:t>
            </a:r>
            <a:endParaRPr lang="en-US" sz="1400" dirty="0">
              <a:latin typeface="Helvetica" charset="0"/>
              <a:ea typeface="微软雅黑" panose="020B0503020204020204" charset="-122"/>
              <a:cs typeface="Helvetica" charset="0"/>
            </a:endParaRPr>
          </a:p>
          <a:p>
            <a:pPr marL="0" lvl="2">
              <a:spcBef>
                <a:spcPts val="1000"/>
              </a:spcBef>
              <a:spcAft>
                <a:spcPts val="600"/>
              </a:spcAft>
              <a:buClr>
                <a:srgbClr val="00B050"/>
              </a:buClr>
            </a:pPr>
            <a:r>
              <a:rPr kumimoji="1" lang="en-AU" dirty="0">
                <a:solidFill>
                  <a:schemeClr val="accent3"/>
                </a:solidFill>
                <a:latin typeface="Helvetica"/>
                <a:cs typeface="Helvetica"/>
              </a:rPr>
              <a:t>Grid Connection Agreement</a:t>
            </a:r>
            <a:endParaRPr lang="en-AU" dirty="0">
              <a:solidFill>
                <a:schemeClr val="accent3"/>
              </a:solidFill>
              <a:latin typeface="Helvetica"/>
              <a:cs typeface="Helvetica"/>
            </a:endParaRP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AU" sz="1400" dirty="0">
                <a:latin typeface="Helvetica"/>
                <a:ea typeface="微软雅黑"/>
                <a:cs typeface="Helvetica"/>
              </a:rPr>
              <a:t>Connection Application was lodged Feb 2023</a:t>
            </a: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AU" sz="1400" dirty="0">
                <a:latin typeface="Helvetica"/>
                <a:ea typeface="微软雅黑"/>
                <a:cs typeface="Helvetica"/>
              </a:rPr>
              <a:t>Full Impact Assessment analysis has been successfully completed, report is pending</a:t>
            </a: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AU" sz="1400" dirty="0">
                <a:latin typeface="Helvetica"/>
                <a:ea typeface="微软雅黑"/>
                <a:cs typeface="Helvetica"/>
              </a:rPr>
              <a:t>Full submission package submitted &amp; reviewed – final AEMO/TG acceptance pending</a:t>
            </a:r>
            <a:endParaRPr lang="en-AU" sz="1400" dirty="0">
              <a:latin typeface="Helvetica"/>
              <a:ea typeface="微软雅黑"/>
              <a:cs typeface="Helvetica"/>
            </a:endParaRP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AU" sz="1400" dirty="0" err="1">
                <a:latin typeface="Helvetica"/>
                <a:ea typeface="微软雅黑"/>
                <a:cs typeface="Helvetica"/>
              </a:rPr>
              <a:t>Transgrid</a:t>
            </a:r>
            <a:r>
              <a:rPr kumimoji="1" lang="en-AU" sz="1400" dirty="0">
                <a:latin typeface="Helvetica"/>
                <a:ea typeface="微软雅黑"/>
                <a:cs typeface="Helvetica"/>
              </a:rPr>
              <a:t> is progressing re-tender activities on grid works with selected contractors</a:t>
            </a: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AU" sz="1400" dirty="0">
                <a:latin typeface="Helvetica"/>
                <a:ea typeface="微软雅黑"/>
                <a:cs typeface="Helvetica"/>
              </a:rPr>
              <a:t>Connection schedule &amp; costings to then be assessed</a:t>
            </a:r>
            <a:endParaRPr lang="en-AU" sz="1400" dirty="0">
              <a:latin typeface="Helvetica"/>
              <a:ea typeface="微软雅黑"/>
              <a:cs typeface="Helvetica"/>
            </a:endParaRP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AU" sz="1400" dirty="0">
                <a:latin typeface="Helvetica"/>
                <a:ea typeface="微软雅黑"/>
                <a:cs typeface="Helvetica"/>
              </a:rPr>
              <a:t>Offer to Connect (Technical 5.4.3 a &amp; b Letters) anticipated Jul 24, commercial to follow</a:t>
            </a:r>
            <a:endParaRPr kumimoji="1" lang="en-AU" sz="1400" dirty="0">
              <a:solidFill>
                <a:srgbClr val="FF0000"/>
              </a:solidFill>
              <a:latin typeface="Helvetica"/>
              <a:ea typeface="微软雅黑"/>
              <a:cs typeface="Helvetica"/>
            </a:endParaRPr>
          </a:p>
          <a:p>
            <a:pPr marL="0" lvl="2">
              <a:spcBef>
                <a:spcPts val="1000"/>
              </a:spcBef>
              <a:spcAft>
                <a:spcPts val="600"/>
              </a:spcAft>
              <a:buClr>
                <a:srgbClr val="00B050"/>
              </a:buClr>
            </a:pPr>
            <a:r>
              <a:rPr kumimoji="1" lang="en-US" dirty="0">
                <a:solidFill>
                  <a:schemeClr val="accent3"/>
                </a:solidFill>
                <a:latin typeface="Helvetica"/>
                <a:cs typeface="Helvetica"/>
              </a:rPr>
              <a:t>Land Agreements</a:t>
            </a:r>
            <a:endParaRPr lang="en-US" dirty="0">
              <a:solidFill>
                <a:schemeClr val="accent3"/>
              </a:solidFill>
              <a:latin typeface="Helvetica"/>
              <a:cs typeface="Helvetica"/>
            </a:endParaRP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US" sz="1400" dirty="0" err="1">
                <a:latin typeface="Helvetica"/>
                <a:ea typeface="微软雅黑"/>
                <a:cs typeface="Helvetica"/>
              </a:rPr>
              <a:t>Transgrid</a:t>
            </a:r>
            <a:r>
              <a:rPr kumimoji="1" lang="en-US" sz="1400" dirty="0">
                <a:latin typeface="Helvetica"/>
                <a:ea typeface="微软雅黑"/>
                <a:cs typeface="Helvetica"/>
              </a:rPr>
              <a:t> access arrangements – connect to grid (</a:t>
            </a:r>
            <a:r>
              <a:rPr kumimoji="1" lang="en-US" sz="1400" dirty="0" err="1">
                <a:latin typeface="Helvetica"/>
                <a:ea typeface="微软雅黑"/>
                <a:cs typeface="Helvetica"/>
              </a:rPr>
              <a:t>finalising</a:t>
            </a:r>
            <a:r>
              <a:rPr kumimoji="1" lang="en-US" sz="1400" dirty="0">
                <a:latin typeface="Helvetica"/>
                <a:ea typeface="微软雅黑"/>
                <a:cs typeface="Helvetica"/>
              </a:rPr>
              <a:t>)  </a:t>
            </a:r>
            <a:endParaRPr lang="en-AU" dirty="0">
              <a:solidFill>
                <a:schemeClr val="accent3"/>
              </a:solidFill>
              <a:latin typeface="Helvetica" charset="0"/>
              <a:cs typeface="Helvetica" charset="0"/>
            </a:endParaRPr>
          </a:p>
          <a:p>
            <a:pPr marL="445770" lvl="1" indent="-269875">
              <a:spcAft>
                <a:spcPts val="600"/>
              </a:spcAft>
              <a:buFont typeface="Arial" panose="020B0604020202020204"/>
              <a:buChar char="•"/>
            </a:pPr>
            <a:r>
              <a:rPr kumimoji="1" lang="en-AU" sz="1400" dirty="0">
                <a:latin typeface="Helvetica"/>
                <a:ea typeface="微软雅黑"/>
                <a:cs typeface="Helvetica"/>
              </a:rPr>
              <a:t>Neighbour Agreements</a:t>
            </a:r>
            <a:endParaRPr lang="en-AU" sz="1400" dirty="0">
              <a:latin typeface="Helvetica"/>
              <a:ea typeface="微软雅黑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47886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F5496"/>
      </a:accent1>
      <a:accent2>
        <a:srgbClr val="85C0FB"/>
      </a:accent2>
      <a:accent3>
        <a:srgbClr val="8496B0"/>
      </a:accent3>
      <a:accent4>
        <a:srgbClr val="85C0FB"/>
      </a:accent4>
      <a:accent5>
        <a:srgbClr val="4F94D0"/>
      </a:accent5>
      <a:accent6>
        <a:srgbClr val="9CC3E5"/>
      </a:accent6>
      <a:hlink>
        <a:srgbClr val="9CC3E5"/>
      </a:hlink>
      <a:folHlink>
        <a:srgbClr val="8496B0"/>
      </a:folHlink>
    </a:clrScheme>
    <a:fontScheme name="Custom 1 - Helvetica">
      <a:majorFont>
        <a:latin typeface="HelveticaNeueLT Pro 45 Lt"/>
        <a:ea typeface=""/>
        <a:cs typeface=""/>
      </a:majorFont>
      <a:minorFont>
        <a:latin typeface="HelveticaNeueLT Pro 45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728D5B1BF4E4F98DB078BF8458168" ma:contentTypeVersion="17" ma:contentTypeDescription="Create a new document." ma:contentTypeScope="" ma:versionID="2ea713e0d01a45df490ddaf083c709e5">
  <xsd:schema xmlns:xsd="http://www.w3.org/2001/XMLSchema" xmlns:xs="http://www.w3.org/2001/XMLSchema" xmlns:p="http://schemas.microsoft.com/office/2006/metadata/properties" xmlns:ns2="ce50d4fd-16a5-40e3-ab7e-393e930072e5" xmlns:ns3="838547a0-004d-48d7-8242-c87c363fc41d" targetNamespace="http://schemas.microsoft.com/office/2006/metadata/properties" ma:root="true" ma:fieldsID="b42a86fe0e58f64a737e073466d47c2c" ns2:_="" ns3:_="">
    <xsd:import namespace="ce50d4fd-16a5-40e3-ab7e-393e930072e5"/>
    <xsd:import namespace="838547a0-004d-48d7-8242-c87c363fc4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50d4fd-16a5-40e3-ab7e-393e930072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c85ab1a-c199-457e-ad51-664bfd8639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8547a0-004d-48d7-8242-c87c363fc41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2476249-d0d2-4cd0-8681-178dbe9092ad}" ma:internalName="TaxCatchAll" ma:showField="CatchAllData" ma:web="838547a0-004d-48d7-8242-c87c363fc4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8547a0-004d-48d7-8242-c87c363fc41d" xsi:nil="true"/>
    <lcf76f155ced4ddcb4097134ff3c332f xmlns="ce50d4fd-16a5-40e3-ab7e-393e930072e5">
      <Terms xmlns="http://schemas.microsoft.com/office/infopath/2007/PartnerControls"/>
    </lcf76f155ced4ddcb4097134ff3c332f>
    <SharedWithUsers xmlns="838547a0-004d-48d7-8242-c87c363fc41d">
      <UserInfo>
        <DisplayName>Tania Gonzalez</DisplayName>
        <AccountId>1195</AccountId>
        <AccountType/>
      </UserInfo>
      <UserInfo>
        <DisplayName>Ben Carney</DisplayName>
        <AccountId>751</AccountId>
        <AccountType/>
      </UserInfo>
      <UserInfo>
        <DisplayName>Medard Boutry</DisplayName>
        <AccountId>24</AccountId>
        <AccountType/>
      </UserInfo>
      <UserInfo>
        <DisplayName>Paul McMahon</DisplayName>
        <AccountId>1218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51421AF-9C13-49F4-8310-9C469AEC74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3A3975-2C30-4CE9-A69C-70AE4E6A8E41}">
  <ds:schemaRefs>
    <ds:schemaRef ds:uri="838547a0-004d-48d7-8242-c87c363fc41d"/>
    <ds:schemaRef ds:uri="ce50d4fd-16a5-40e3-ab7e-393e930072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25A2E13-9513-41EC-B0C4-AC283C68A56F}">
  <ds:schemaRefs>
    <ds:schemaRef ds:uri="http://schemas.openxmlformats.org/package/2006/metadata/core-properties"/>
    <ds:schemaRef ds:uri="838547a0-004d-48d7-8242-c87c363fc41d"/>
    <ds:schemaRef ds:uri="http://purl.org/dc/terms/"/>
    <ds:schemaRef ds:uri="ce50d4fd-16a5-40e3-ab7e-393e930072e5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1348</Words>
  <Application>Microsoft Office PowerPoint</Application>
  <PresentationFormat>Widescreen</PresentationFormat>
  <Paragraphs>262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Google Sans</vt:lpstr>
      <vt:lpstr>Arial</vt:lpstr>
      <vt:lpstr>HelveticaNeueLT Pro 45 Lt</vt:lpstr>
      <vt:lpstr>DengXian</vt:lpstr>
      <vt:lpstr>Helvetica</vt:lpstr>
      <vt:lpstr>Microsoft YaHei</vt:lpstr>
      <vt:lpstr>DIN Alternate</vt:lpstr>
      <vt:lpstr>Microsoft YaHei</vt:lpstr>
      <vt:lpstr>Calibri</vt:lpstr>
      <vt:lpstr>Raleway Medium</vt:lpstr>
      <vt:lpstr>Times New Roman</vt:lpstr>
      <vt:lpstr>微软雅黑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Paul McMahon</cp:lastModifiedBy>
  <cp:revision>80</cp:revision>
  <dcterms:created xsi:type="dcterms:W3CDTF">2022-05-23T09:44:10Z</dcterms:created>
  <dcterms:modified xsi:type="dcterms:W3CDTF">2026-07-02T04:29:05Z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D2AF1BDC0E364A729FD167CEFEBC49DE</vt:lpwstr>
  </property>
  <property fmtid="{D5CDD505-2E9C-101B-9397-08002B2CF9AE}" pid="3" name="KSOProductBuildVer">
    <vt:lpwstr>2052-4.2.2.6882</vt:lpwstr>
  </property>
  <property fmtid="{D5CDD505-2E9C-101B-9397-08002B2CF9AE}" pid="4" name="ContentTypeId">
    <vt:lpwstr>0x010100294728D5B1BF4E4F98DB078BF8458168</vt:lpwstr>
  </property>
  <property fmtid="{D5CDD505-2E9C-101B-9397-08002B2CF9AE}" pid="5" name="MediaServiceImageTags">
    <vt:lpwstr/>
  </property>
  <property fmtid="{D5CDD505-2E9C-101B-9397-08002B2CF9AE}" pid="6" name="Order">
    <vt:r8>61100</vt:r8>
  </property>
  <property fmtid="{D5CDD505-2E9C-101B-9397-08002B2CF9AE}" pid="7" name="Version/Revision Number">
    <vt:lpwstr>1.0</vt:lpwstr>
  </property>
</Properties>
</file>